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0" r:id="rId4"/>
    <p:sldId id="261" r:id="rId5"/>
    <p:sldId id="262" r:id="rId6"/>
    <p:sldId id="427" r:id="rId7"/>
    <p:sldId id="428" r:id="rId8"/>
    <p:sldId id="434" r:id="rId9"/>
    <p:sldId id="435" r:id="rId10"/>
    <p:sldId id="436" r:id="rId11"/>
    <p:sldId id="429" r:id="rId12"/>
    <p:sldId id="441" r:id="rId13"/>
    <p:sldId id="430" r:id="rId14"/>
    <p:sldId id="431" r:id="rId15"/>
    <p:sldId id="432" r:id="rId16"/>
    <p:sldId id="433" r:id="rId17"/>
    <p:sldId id="438" r:id="rId18"/>
    <p:sldId id="493" r:id="rId19"/>
    <p:sldId id="442" r:id="rId20"/>
    <p:sldId id="443" r:id="rId21"/>
    <p:sldId id="444" r:id="rId22"/>
    <p:sldId id="494" r:id="rId23"/>
    <p:sldId id="474" r:id="rId24"/>
    <p:sldId id="475" r:id="rId25"/>
    <p:sldId id="476" r:id="rId26"/>
    <p:sldId id="477" r:id="rId27"/>
    <p:sldId id="478" r:id="rId28"/>
    <p:sldId id="479" r:id="rId29"/>
    <p:sldId id="480" r:id="rId30"/>
    <p:sldId id="481" r:id="rId31"/>
    <p:sldId id="482" r:id="rId32"/>
    <p:sldId id="483" r:id="rId33"/>
    <p:sldId id="484" r:id="rId34"/>
    <p:sldId id="485" r:id="rId35"/>
    <p:sldId id="486" r:id="rId36"/>
    <p:sldId id="487" r:id="rId37"/>
    <p:sldId id="488" r:id="rId38"/>
    <p:sldId id="489" r:id="rId39"/>
    <p:sldId id="490" r:id="rId40"/>
    <p:sldId id="491" r:id="rId41"/>
    <p:sldId id="492" r:id="rId42"/>
    <p:sldId id="445" r:id="rId43"/>
    <p:sldId id="446" r:id="rId44"/>
    <p:sldId id="447" r:id="rId45"/>
    <p:sldId id="448" r:id="rId46"/>
    <p:sldId id="449" r:id="rId47"/>
    <p:sldId id="450" r:id="rId48"/>
    <p:sldId id="451" r:id="rId49"/>
    <p:sldId id="452" r:id="rId50"/>
    <p:sldId id="453" r:id="rId51"/>
    <p:sldId id="454" r:id="rId52"/>
    <p:sldId id="455" r:id="rId53"/>
    <p:sldId id="456" r:id="rId54"/>
    <p:sldId id="457" r:id="rId55"/>
    <p:sldId id="458" r:id="rId56"/>
    <p:sldId id="459" r:id="rId57"/>
    <p:sldId id="460" r:id="rId58"/>
    <p:sldId id="461" r:id="rId59"/>
    <p:sldId id="462" r:id="rId60"/>
    <p:sldId id="463" r:id="rId61"/>
    <p:sldId id="464" r:id="rId62"/>
    <p:sldId id="465" r:id="rId63"/>
    <p:sldId id="466" r:id="rId64"/>
    <p:sldId id="467" r:id="rId65"/>
    <p:sldId id="468" r:id="rId66"/>
    <p:sldId id="469" r:id="rId67"/>
    <p:sldId id="470" r:id="rId68"/>
    <p:sldId id="471" r:id="rId69"/>
    <p:sldId id="472" r:id="rId70"/>
    <p:sldId id="495" r:id="rId71"/>
    <p:sldId id="473" r:id="rId72"/>
    <p:sldId id="369" r:id="rId73"/>
    <p:sldId id="374" r:id="rId74"/>
    <p:sldId id="402" r:id="rId75"/>
    <p:sldId id="403" r:id="rId76"/>
    <p:sldId id="404" r:id="rId77"/>
    <p:sldId id="405" r:id="rId7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65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smtClean="0"/>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08DDACFD-6C8D-4B13-8AA8-8072DE3CEC05}" type="datetimeFigureOut">
              <a:rPr lang="fr-FR" smtClean="0"/>
              <a:t>11/02/2021</a:t>
            </a:fld>
            <a:endParaRPr lang="fr-FR"/>
          </a:p>
        </p:txBody>
      </p:sp>
      <p:sp>
        <p:nvSpPr>
          <p:cNvPr id="5" name="Footer Placeholder 4"/>
          <p:cNvSpPr>
            <a:spLocks noGrp="1"/>
          </p:cNvSpPr>
          <p:nvPr>
            <p:ph type="ftr" sz="quarter" idx="11"/>
          </p:nvPr>
        </p:nvSpPr>
        <p:spPr/>
        <p:txBody>
          <a:bodyPr/>
          <a:lstStyle/>
          <a:p>
            <a:endParaRPr lang="fr-F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724C9F63-6CD7-448F-95C9-DEFEFC222C19}" type="slidenum">
              <a:rPr lang="fr-FR" smtClean="0"/>
              <a:t>‹N°›</a:t>
            </a:fld>
            <a:endParaRPr lang="fr-FR"/>
          </a:p>
        </p:txBody>
      </p:sp>
    </p:spTree>
    <p:extLst>
      <p:ext uri="{BB962C8B-B14F-4D97-AF65-F5344CB8AC3E}">
        <p14:creationId xmlns:p14="http://schemas.microsoft.com/office/powerpoint/2010/main" val="1544156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smtClean="0"/>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08DDACFD-6C8D-4B13-8AA8-8072DE3CEC05}" type="datetimeFigureOut">
              <a:rPr lang="fr-FR" smtClean="0"/>
              <a:t>11/02/2021</a:t>
            </a:fld>
            <a:endParaRPr lang="fr-FR"/>
          </a:p>
        </p:txBody>
      </p:sp>
      <p:sp>
        <p:nvSpPr>
          <p:cNvPr id="5" name="Footer Placeholder 4"/>
          <p:cNvSpPr>
            <a:spLocks noGrp="1"/>
          </p:cNvSpPr>
          <p:nvPr>
            <p:ph type="ftr" sz="quarter" idx="11"/>
          </p:nvPr>
        </p:nvSpPr>
        <p:spPr/>
        <p:txBody>
          <a:bodyPr/>
          <a:lstStyle/>
          <a:p>
            <a:endParaRPr lang="fr-F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24C9F63-6CD7-448F-95C9-DEFEFC222C19}" type="slidenum">
              <a:rPr lang="fr-FR" smtClean="0"/>
              <a:t>‹N°›</a:t>
            </a:fld>
            <a:endParaRPr lang="fr-FR"/>
          </a:p>
        </p:txBody>
      </p:sp>
    </p:spTree>
    <p:extLst>
      <p:ext uri="{BB962C8B-B14F-4D97-AF65-F5344CB8AC3E}">
        <p14:creationId xmlns:p14="http://schemas.microsoft.com/office/powerpoint/2010/main" val="4254868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smtClean="0"/>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08DDACFD-6C8D-4B13-8AA8-8072DE3CEC05}" type="datetimeFigureOut">
              <a:rPr lang="fr-FR" smtClean="0"/>
              <a:t>11/02/2021</a:t>
            </a:fld>
            <a:endParaRPr lang="fr-FR"/>
          </a:p>
        </p:txBody>
      </p:sp>
      <p:sp>
        <p:nvSpPr>
          <p:cNvPr id="5" name="Footer Placeholder 4"/>
          <p:cNvSpPr>
            <a:spLocks noGrp="1"/>
          </p:cNvSpPr>
          <p:nvPr>
            <p:ph type="ftr" sz="quarter" idx="11"/>
          </p:nvPr>
        </p:nvSpPr>
        <p:spPr/>
        <p:txBody>
          <a:bodyPr/>
          <a:lstStyle/>
          <a:p>
            <a:endParaRPr lang="fr-F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24C9F63-6CD7-448F-95C9-DEFEFC222C19}" type="slidenum">
              <a:rPr lang="fr-FR" smtClean="0"/>
              <a:t>‹N°›</a:t>
            </a:fld>
            <a:endParaRPr lang="fr-F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27181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smtClean="0"/>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Modifier les styles du texte du masque</a:t>
            </a:r>
          </a:p>
        </p:txBody>
      </p:sp>
      <p:sp>
        <p:nvSpPr>
          <p:cNvPr id="5" name="Date Placeholder 4"/>
          <p:cNvSpPr>
            <a:spLocks noGrp="1"/>
          </p:cNvSpPr>
          <p:nvPr>
            <p:ph type="dt" sz="half" idx="10"/>
          </p:nvPr>
        </p:nvSpPr>
        <p:spPr/>
        <p:txBody>
          <a:bodyPr/>
          <a:lstStyle/>
          <a:p>
            <a:fld id="{08DDACFD-6C8D-4B13-8AA8-8072DE3CEC05}" type="datetimeFigureOut">
              <a:rPr lang="fr-FR" smtClean="0"/>
              <a:t>11/02/2021</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24C9F63-6CD7-448F-95C9-DEFEFC222C19}" type="slidenum">
              <a:rPr lang="fr-FR" smtClean="0"/>
              <a:t>‹N°›</a:t>
            </a:fld>
            <a:endParaRPr lang="fr-FR"/>
          </a:p>
        </p:txBody>
      </p:sp>
    </p:spTree>
    <p:extLst>
      <p:ext uri="{BB962C8B-B14F-4D97-AF65-F5344CB8AC3E}">
        <p14:creationId xmlns:p14="http://schemas.microsoft.com/office/powerpoint/2010/main" val="10721825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smtClean="0"/>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Modifier les styles du texte du masque</a:t>
            </a:r>
          </a:p>
        </p:txBody>
      </p:sp>
      <p:sp>
        <p:nvSpPr>
          <p:cNvPr id="5" name="Date Placeholder 4"/>
          <p:cNvSpPr>
            <a:spLocks noGrp="1"/>
          </p:cNvSpPr>
          <p:nvPr>
            <p:ph type="dt" sz="half" idx="10"/>
          </p:nvPr>
        </p:nvSpPr>
        <p:spPr/>
        <p:txBody>
          <a:bodyPr/>
          <a:lstStyle/>
          <a:p>
            <a:fld id="{08DDACFD-6C8D-4B13-8AA8-8072DE3CEC05}" type="datetimeFigureOut">
              <a:rPr lang="fr-FR" smtClean="0"/>
              <a:t>11/02/2021</a:t>
            </a:fld>
            <a:endParaRPr lang="fr-FR"/>
          </a:p>
        </p:txBody>
      </p:sp>
      <p:sp>
        <p:nvSpPr>
          <p:cNvPr id="6" name="Footer Placeholder 5"/>
          <p:cNvSpPr>
            <a:spLocks noGrp="1"/>
          </p:cNvSpPr>
          <p:nvPr>
            <p:ph type="ftr" sz="quarter" idx="11"/>
          </p:nvPr>
        </p:nvSpPr>
        <p:spPr/>
        <p:txBody>
          <a:bodyPr/>
          <a:lstStyle/>
          <a:p>
            <a:endParaRPr lang="fr-F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24C9F63-6CD7-448F-95C9-DEFEFC222C19}" type="slidenum">
              <a:rPr lang="fr-FR" smtClean="0"/>
              <a:t>‹N°›</a:t>
            </a:fld>
            <a:endParaRPr lang="fr-F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017725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smtClean="0"/>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Modifier les styles du texte du masque</a:t>
            </a:r>
          </a:p>
        </p:txBody>
      </p:sp>
      <p:sp>
        <p:nvSpPr>
          <p:cNvPr id="5" name="Date Placeholder 4"/>
          <p:cNvSpPr>
            <a:spLocks noGrp="1"/>
          </p:cNvSpPr>
          <p:nvPr>
            <p:ph type="dt" sz="half" idx="10"/>
          </p:nvPr>
        </p:nvSpPr>
        <p:spPr/>
        <p:txBody>
          <a:bodyPr/>
          <a:lstStyle/>
          <a:p>
            <a:fld id="{08DDACFD-6C8D-4B13-8AA8-8072DE3CEC05}" type="datetimeFigureOut">
              <a:rPr lang="fr-FR" smtClean="0"/>
              <a:t>11/02/2021</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24C9F63-6CD7-448F-95C9-DEFEFC222C19}" type="slidenum">
              <a:rPr lang="fr-FR" smtClean="0"/>
              <a:t>‹N°›</a:t>
            </a:fld>
            <a:endParaRPr lang="fr-FR"/>
          </a:p>
        </p:txBody>
      </p:sp>
    </p:spTree>
    <p:extLst>
      <p:ext uri="{BB962C8B-B14F-4D97-AF65-F5344CB8AC3E}">
        <p14:creationId xmlns:p14="http://schemas.microsoft.com/office/powerpoint/2010/main" val="21129573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08DDACFD-6C8D-4B13-8AA8-8072DE3CEC05}" type="datetimeFigureOut">
              <a:rPr lang="fr-FR" smtClean="0"/>
              <a:t>11/02/2021</a:t>
            </a:fld>
            <a:endParaRPr lang="fr-FR"/>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24C9F63-6CD7-448F-95C9-DEFEFC222C19}" type="slidenum">
              <a:rPr lang="fr-FR" smtClean="0"/>
              <a:t>‹N°›</a:t>
            </a:fld>
            <a:endParaRPr lang="fr-FR"/>
          </a:p>
        </p:txBody>
      </p:sp>
    </p:spTree>
    <p:extLst>
      <p:ext uri="{BB962C8B-B14F-4D97-AF65-F5344CB8AC3E}">
        <p14:creationId xmlns:p14="http://schemas.microsoft.com/office/powerpoint/2010/main" val="21997238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08DDACFD-6C8D-4B13-8AA8-8072DE3CEC05}" type="datetimeFigureOut">
              <a:rPr lang="fr-FR" smtClean="0"/>
              <a:t>11/02/2021</a:t>
            </a:fld>
            <a:endParaRPr lang="fr-FR"/>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24C9F63-6CD7-448F-95C9-DEFEFC222C19}" type="slidenum">
              <a:rPr lang="fr-FR" smtClean="0"/>
              <a:t>‹N°›</a:t>
            </a:fld>
            <a:endParaRPr lang="fr-FR"/>
          </a:p>
        </p:txBody>
      </p:sp>
    </p:spTree>
    <p:extLst>
      <p:ext uri="{BB962C8B-B14F-4D97-AF65-F5344CB8AC3E}">
        <p14:creationId xmlns:p14="http://schemas.microsoft.com/office/powerpoint/2010/main" val="3765346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smtClean="0"/>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08DDACFD-6C8D-4B13-8AA8-8072DE3CEC05}" type="datetimeFigureOut">
              <a:rPr lang="fr-FR" smtClean="0"/>
              <a:t>11/02/2021</a:t>
            </a:fld>
            <a:endParaRPr lang="fr-FR"/>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24C9F63-6CD7-448F-95C9-DEFEFC222C19}" type="slidenum">
              <a:rPr lang="fr-FR" smtClean="0"/>
              <a:t>‹N°›</a:t>
            </a:fld>
            <a:endParaRPr lang="fr-FR"/>
          </a:p>
        </p:txBody>
      </p:sp>
    </p:spTree>
    <p:extLst>
      <p:ext uri="{BB962C8B-B14F-4D97-AF65-F5344CB8AC3E}">
        <p14:creationId xmlns:p14="http://schemas.microsoft.com/office/powerpoint/2010/main" val="1758471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08DDACFD-6C8D-4B13-8AA8-8072DE3CEC05}" type="datetimeFigureOut">
              <a:rPr lang="fr-FR" smtClean="0"/>
              <a:t>11/02/2021</a:t>
            </a:fld>
            <a:endParaRPr lang="fr-FR"/>
          </a:p>
        </p:txBody>
      </p:sp>
      <p:sp>
        <p:nvSpPr>
          <p:cNvPr id="5" name="Footer Placeholder 4"/>
          <p:cNvSpPr>
            <a:spLocks noGrp="1"/>
          </p:cNvSpPr>
          <p:nvPr>
            <p:ph type="ftr" sz="quarter" idx="11"/>
          </p:nvPr>
        </p:nvSpPr>
        <p:spPr/>
        <p:txBody>
          <a:bodyPr/>
          <a:lstStyle/>
          <a:p>
            <a:endParaRPr lang="fr-F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24C9F63-6CD7-448F-95C9-DEFEFC222C19}" type="slidenum">
              <a:rPr lang="fr-FR" smtClean="0"/>
              <a:t>‹N°›</a:t>
            </a:fld>
            <a:endParaRPr lang="fr-FR"/>
          </a:p>
        </p:txBody>
      </p:sp>
    </p:spTree>
    <p:extLst>
      <p:ext uri="{BB962C8B-B14F-4D97-AF65-F5344CB8AC3E}">
        <p14:creationId xmlns:p14="http://schemas.microsoft.com/office/powerpoint/2010/main" val="3282354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08DDACFD-6C8D-4B13-8AA8-8072DE3CEC05}" type="datetimeFigureOut">
              <a:rPr lang="fr-FR" smtClean="0"/>
              <a:t>11/02/2021</a:t>
            </a:fld>
            <a:endParaRPr lang="fr-FR"/>
          </a:p>
        </p:txBody>
      </p:sp>
      <p:sp>
        <p:nvSpPr>
          <p:cNvPr id="6" name="Footer Placeholder 5"/>
          <p:cNvSpPr>
            <a:spLocks noGrp="1"/>
          </p:cNvSpPr>
          <p:nvPr>
            <p:ph type="ftr" sz="quarter" idx="11"/>
          </p:nvPr>
        </p:nvSpPr>
        <p:spPr/>
        <p:txBody>
          <a:bodyPr/>
          <a:lstStyle/>
          <a:p>
            <a:endParaRPr lang="fr-F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724C9F63-6CD7-448F-95C9-DEFEFC222C19}" type="slidenum">
              <a:rPr lang="fr-FR" smtClean="0"/>
              <a:t>‹N°›</a:t>
            </a:fld>
            <a:endParaRPr lang="fr-FR"/>
          </a:p>
        </p:txBody>
      </p:sp>
    </p:spTree>
    <p:extLst>
      <p:ext uri="{BB962C8B-B14F-4D97-AF65-F5344CB8AC3E}">
        <p14:creationId xmlns:p14="http://schemas.microsoft.com/office/powerpoint/2010/main" val="2322074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08DDACFD-6C8D-4B13-8AA8-8072DE3CEC05}" type="datetimeFigureOut">
              <a:rPr lang="fr-FR" smtClean="0"/>
              <a:t>11/02/2021</a:t>
            </a:fld>
            <a:endParaRPr lang="fr-FR"/>
          </a:p>
        </p:txBody>
      </p:sp>
      <p:sp>
        <p:nvSpPr>
          <p:cNvPr id="8" name="Footer Placeholder 7"/>
          <p:cNvSpPr>
            <a:spLocks noGrp="1"/>
          </p:cNvSpPr>
          <p:nvPr>
            <p:ph type="ftr" sz="quarter" idx="11"/>
          </p:nvPr>
        </p:nvSpPr>
        <p:spPr/>
        <p:txBody>
          <a:bodyPr/>
          <a:lstStyle/>
          <a:p>
            <a:endParaRPr lang="fr-F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724C9F63-6CD7-448F-95C9-DEFEFC222C19}" type="slidenum">
              <a:rPr lang="fr-FR" smtClean="0"/>
              <a:t>‹N°›</a:t>
            </a:fld>
            <a:endParaRPr lang="fr-FR"/>
          </a:p>
        </p:txBody>
      </p:sp>
    </p:spTree>
    <p:extLst>
      <p:ext uri="{BB962C8B-B14F-4D97-AF65-F5344CB8AC3E}">
        <p14:creationId xmlns:p14="http://schemas.microsoft.com/office/powerpoint/2010/main" val="1321242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08DDACFD-6C8D-4B13-8AA8-8072DE3CEC05}" type="datetimeFigureOut">
              <a:rPr lang="fr-FR" smtClean="0"/>
              <a:t>11/02/2021</a:t>
            </a:fld>
            <a:endParaRPr lang="fr-FR"/>
          </a:p>
        </p:txBody>
      </p:sp>
      <p:sp>
        <p:nvSpPr>
          <p:cNvPr id="4" name="Footer Placeholder 3"/>
          <p:cNvSpPr>
            <a:spLocks noGrp="1"/>
          </p:cNvSpPr>
          <p:nvPr>
            <p:ph type="ftr" sz="quarter" idx="11"/>
          </p:nvPr>
        </p:nvSpPr>
        <p:spPr/>
        <p:txBody>
          <a:bodyPr/>
          <a:lstStyle/>
          <a:p>
            <a:endParaRPr lang="fr-F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724C9F63-6CD7-448F-95C9-DEFEFC222C19}" type="slidenum">
              <a:rPr lang="fr-FR" smtClean="0"/>
              <a:t>‹N°›</a:t>
            </a:fld>
            <a:endParaRPr lang="fr-FR"/>
          </a:p>
        </p:txBody>
      </p:sp>
    </p:spTree>
    <p:extLst>
      <p:ext uri="{BB962C8B-B14F-4D97-AF65-F5344CB8AC3E}">
        <p14:creationId xmlns:p14="http://schemas.microsoft.com/office/powerpoint/2010/main" val="2110281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DDACFD-6C8D-4B13-8AA8-8072DE3CEC05}" type="datetimeFigureOut">
              <a:rPr lang="fr-FR" smtClean="0"/>
              <a:t>11/02/2021</a:t>
            </a:fld>
            <a:endParaRPr lang="fr-FR"/>
          </a:p>
        </p:txBody>
      </p:sp>
      <p:sp>
        <p:nvSpPr>
          <p:cNvPr id="3" name="Footer Placeholder 2"/>
          <p:cNvSpPr>
            <a:spLocks noGrp="1"/>
          </p:cNvSpPr>
          <p:nvPr>
            <p:ph type="ftr" sz="quarter" idx="11"/>
          </p:nvPr>
        </p:nvSpPr>
        <p:spPr/>
        <p:txBody>
          <a:bodyPr/>
          <a:lstStyle/>
          <a:p>
            <a:endParaRPr lang="fr-F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24C9F63-6CD7-448F-95C9-DEFEFC222C19}" type="slidenum">
              <a:rPr lang="fr-FR" smtClean="0"/>
              <a:t>‹N°›</a:t>
            </a:fld>
            <a:endParaRPr lang="fr-FR"/>
          </a:p>
        </p:txBody>
      </p:sp>
    </p:spTree>
    <p:extLst>
      <p:ext uri="{BB962C8B-B14F-4D97-AF65-F5344CB8AC3E}">
        <p14:creationId xmlns:p14="http://schemas.microsoft.com/office/powerpoint/2010/main" val="2975543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smtClean="0"/>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08DDACFD-6C8D-4B13-8AA8-8072DE3CEC05}" type="datetimeFigureOut">
              <a:rPr lang="fr-FR" smtClean="0"/>
              <a:t>11/02/2021</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724C9F63-6CD7-448F-95C9-DEFEFC222C19}" type="slidenum">
              <a:rPr lang="fr-FR" smtClean="0"/>
              <a:t>‹N°›</a:t>
            </a:fld>
            <a:endParaRPr lang="fr-FR"/>
          </a:p>
        </p:txBody>
      </p:sp>
    </p:spTree>
    <p:extLst>
      <p:ext uri="{BB962C8B-B14F-4D97-AF65-F5344CB8AC3E}">
        <p14:creationId xmlns:p14="http://schemas.microsoft.com/office/powerpoint/2010/main" val="3417165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08DDACFD-6C8D-4B13-8AA8-8072DE3CEC05}" type="datetimeFigureOut">
              <a:rPr lang="fr-FR" smtClean="0"/>
              <a:t>11/02/2021</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24C9F63-6CD7-448F-95C9-DEFEFC222C19}" type="slidenum">
              <a:rPr lang="fr-FR" smtClean="0"/>
              <a:t>‹N°›</a:t>
            </a:fld>
            <a:endParaRPr lang="fr-FR"/>
          </a:p>
        </p:txBody>
      </p:sp>
    </p:spTree>
    <p:extLst>
      <p:ext uri="{BB962C8B-B14F-4D97-AF65-F5344CB8AC3E}">
        <p14:creationId xmlns:p14="http://schemas.microsoft.com/office/powerpoint/2010/main" val="631171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08DDACFD-6C8D-4B13-8AA8-8072DE3CEC05}" type="datetimeFigureOut">
              <a:rPr lang="fr-FR" smtClean="0"/>
              <a:t>11/02/2021</a:t>
            </a:fld>
            <a:endParaRPr lang="fr-F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724C9F63-6CD7-448F-95C9-DEFEFC222C19}" type="slidenum">
              <a:rPr lang="fr-FR" smtClean="0"/>
              <a:t>‹N°›</a:t>
            </a:fld>
            <a:endParaRPr lang="fr-FR"/>
          </a:p>
        </p:txBody>
      </p:sp>
    </p:spTree>
    <p:extLst>
      <p:ext uri="{BB962C8B-B14F-4D97-AF65-F5344CB8AC3E}">
        <p14:creationId xmlns:p14="http://schemas.microsoft.com/office/powerpoint/2010/main" val="34373915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5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s://www.notre-planete.info/actualites/1002-avion-trainee-condensation-contrail-effet-de-serre-climat"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8" Type="http://schemas.openxmlformats.org/officeDocument/2006/relationships/hyperlink" Target="http://education.meteofrance.fr/ecole/animations/observer-les-nuages" TargetMode="External"/><Relationship Id="rId3" Type="http://schemas.openxmlformats.org/officeDocument/2006/relationships/hyperlink" Target="http://www.aeroclubcosne.fr/index_htm_files/BIA%20phy%20met.pdf" TargetMode="External"/><Relationship Id="rId7" Type="http://schemas.openxmlformats.org/officeDocument/2006/relationships/hyperlink" Target="http://education.meteofrance.fr/college/animations/d-ou-vient-le-mauvais-temps-" TargetMode="External"/><Relationship Id="rId2" Type="http://schemas.openxmlformats.org/officeDocument/2006/relationships/hyperlink" Target="https://www.lavionnaire.fr/MeteoFronts.php" TargetMode="External"/><Relationship Id="rId1" Type="http://schemas.openxmlformats.org/officeDocument/2006/relationships/slideLayout" Target="../slideLayouts/slideLayout2.xml"/><Relationship Id="rId6" Type="http://schemas.openxmlformats.org/officeDocument/2006/relationships/hyperlink" Target="https://www.notre-planete.info/terre/climatologie_meteo/nuages.php" TargetMode="External"/><Relationship Id="rId5" Type="http://schemas.openxmlformats.org/officeDocument/2006/relationships/hyperlink" Target="http://www.pba.asso.fr/le-vol-a-voile/instruction/cours-theorique-la-meteo-du-vol-a-voile" TargetMode="External"/><Relationship Id="rId4" Type="http://schemas.openxmlformats.org/officeDocument/2006/relationships/hyperlink" Target="http://www.astrosurf.com/luxorion/meteo-fronts-perturbations2.htm" TargetMode="Externa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Météo : notions appliquées au vol libre</a:t>
            </a:r>
            <a:endParaRPr lang="fr-FR" dirty="0"/>
          </a:p>
        </p:txBody>
      </p:sp>
      <p:sp>
        <p:nvSpPr>
          <p:cNvPr id="3" name="Sous-titre 2"/>
          <p:cNvSpPr>
            <a:spLocks noGrp="1"/>
          </p:cNvSpPr>
          <p:nvPr>
            <p:ph type="subTitle" idx="1"/>
          </p:nvPr>
        </p:nvSpPr>
        <p:spPr/>
        <p:txBody>
          <a:bodyPr/>
          <a:lstStyle/>
          <a:p>
            <a:endParaRPr lang="fr-FR" dirty="0"/>
          </a:p>
          <a:p>
            <a:r>
              <a:rPr lang="fr-FR" dirty="0" smtClean="0"/>
              <a:t>Etienne GAVART, CDVL14</a:t>
            </a:r>
            <a:endParaRPr lang="fr-FR" dirty="0"/>
          </a:p>
        </p:txBody>
      </p:sp>
    </p:spTree>
    <p:extLst>
      <p:ext uri="{BB962C8B-B14F-4D97-AF65-F5344CB8AC3E}">
        <p14:creationId xmlns:p14="http://schemas.microsoft.com/office/powerpoint/2010/main" val="2726193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1026"/>
          <p:cNvSpPr>
            <a:spLocks noGrp="1" noChangeArrowheads="1"/>
          </p:cNvSpPr>
          <p:nvPr>
            <p:ph type="title"/>
          </p:nvPr>
        </p:nvSpPr>
        <p:spPr>
          <a:xfrm>
            <a:off x="2209800" y="152400"/>
            <a:ext cx="8753764" cy="914400"/>
          </a:xfrm>
          <a:effectLst>
            <a:outerShdw dist="28398" dir="1593903" algn="ctr" rotWithShape="0">
              <a:srgbClr val="FFFF00"/>
            </a:outerShdw>
          </a:effectLst>
        </p:spPr>
        <p:txBody>
          <a:bodyPr>
            <a:normAutofit fontScale="90000"/>
          </a:bodyPr>
          <a:lstStyle/>
          <a:p>
            <a:pPr eaLnBrk="1" hangingPunct="1"/>
            <a:r>
              <a:rPr lang="fr-FR" altLang="fr-FR" sz="3200" dirty="0" smtClean="0"/>
              <a:t>3) L’atmosphère et la </a:t>
            </a:r>
            <a:r>
              <a:rPr lang="fr-FR" altLang="fr-FR" sz="3200" dirty="0"/>
              <a:t>pression atmosphérique</a:t>
            </a:r>
          </a:p>
        </p:txBody>
      </p:sp>
      <p:sp>
        <p:nvSpPr>
          <p:cNvPr id="217091" name="Rectangle 1027"/>
          <p:cNvSpPr>
            <a:spLocks noGrp="1" noChangeArrowheads="1"/>
          </p:cNvSpPr>
          <p:nvPr>
            <p:ph type="body" idx="1"/>
          </p:nvPr>
        </p:nvSpPr>
        <p:spPr>
          <a:xfrm>
            <a:off x="1752600" y="2438400"/>
            <a:ext cx="8686800" cy="2667000"/>
          </a:xfrm>
          <a:effectLst>
            <a:outerShdw dist="28398" dir="1593903" algn="ctr" rotWithShape="0">
              <a:srgbClr val="FFFF00"/>
            </a:outerShdw>
          </a:effectLst>
        </p:spPr>
        <p:txBody>
          <a:bodyPr>
            <a:normAutofit fontScale="92500"/>
          </a:bodyPr>
          <a:lstStyle/>
          <a:p>
            <a:pPr algn="just" eaLnBrk="1" hangingPunct="1">
              <a:buFontTx/>
              <a:buNone/>
            </a:pPr>
            <a:r>
              <a:rPr lang="fr-FR" altLang="fr-FR" sz="3600" b="1">
                <a:solidFill>
                  <a:srgbClr val="000000"/>
                </a:solidFill>
                <a:cs typeface="Times New Roman" panose="02020603050405020304" pitchFamily="18" charset="0"/>
              </a:rPr>
              <a:t>Pour que la pression diminue de 1hPa, il faut monter de :</a:t>
            </a:r>
            <a:endParaRPr lang="fr-FR" altLang="fr-FR" sz="3600">
              <a:solidFill>
                <a:srgbClr val="000000"/>
              </a:solidFill>
              <a:cs typeface="Times New Roman" panose="02020603050405020304" pitchFamily="18" charset="0"/>
            </a:endParaRPr>
          </a:p>
          <a:p>
            <a:pPr algn="just" eaLnBrk="1" hangingPunct="1">
              <a:buFontTx/>
              <a:buNone/>
            </a:pPr>
            <a:r>
              <a:rPr lang="fr-FR" altLang="fr-FR" sz="3600" b="1">
                <a:solidFill>
                  <a:srgbClr val="000000"/>
                </a:solidFill>
                <a:cs typeface="Times New Roman" panose="02020603050405020304" pitchFamily="18" charset="0"/>
              </a:rPr>
              <a:t>	- 8,5 m 	(=28 ft) 	au niveau de la mer</a:t>
            </a:r>
            <a:endParaRPr lang="fr-FR" altLang="fr-FR" sz="3600">
              <a:solidFill>
                <a:srgbClr val="000000"/>
              </a:solidFill>
              <a:cs typeface="Times New Roman" panose="02020603050405020304" pitchFamily="18" charset="0"/>
            </a:endParaRPr>
          </a:p>
          <a:p>
            <a:pPr algn="just" eaLnBrk="1" hangingPunct="1">
              <a:buFontTx/>
              <a:buNone/>
            </a:pPr>
            <a:r>
              <a:rPr lang="fr-FR" altLang="fr-FR" sz="3600" b="1">
                <a:solidFill>
                  <a:srgbClr val="000000"/>
                </a:solidFill>
                <a:cs typeface="Times New Roman" panose="02020603050405020304" pitchFamily="18" charset="0"/>
              </a:rPr>
              <a:t>	- 30 m 	(=100 ft)	vers 3000 m (10 000 ft)</a:t>
            </a:r>
            <a:endParaRPr lang="fr-FR" altLang="fr-FR" smtClean="0"/>
          </a:p>
        </p:txBody>
      </p:sp>
    </p:spTree>
    <p:extLst>
      <p:ext uri="{BB962C8B-B14F-4D97-AF65-F5344CB8AC3E}">
        <p14:creationId xmlns:p14="http://schemas.microsoft.com/office/powerpoint/2010/main" val="36747089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7091">
                                            <p:txEl>
                                              <p:pRg st="0" end="0"/>
                                            </p:txEl>
                                          </p:spTgt>
                                        </p:tgtEl>
                                        <p:attrNameLst>
                                          <p:attrName>style.visibility</p:attrName>
                                        </p:attrNameLst>
                                      </p:cBhvr>
                                      <p:to>
                                        <p:strVal val="visible"/>
                                      </p:to>
                                    </p:set>
                                    <p:anim calcmode="lin" valueType="num">
                                      <p:cBhvr additive="base">
                                        <p:cTn id="7" dur="500" fill="hold"/>
                                        <p:tgtEl>
                                          <p:spTgt spid="21709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170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17091">
                                            <p:txEl>
                                              <p:pRg st="1" end="1"/>
                                            </p:txEl>
                                          </p:spTgt>
                                        </p:tgtEl>
                                        <p:attrNameLst>
                                          <p:attrName>style.visibility</p:attrName>
                                        </p:attrNameLst>
                                      </p:cBhvr>
                                      <p:to>
                                        <p:strVal val="visible"/>
                                      </p:to>
                                    </p:set>
                                    <p:anim calcmode="lin" valueType="num">
                                      <p:cBhvr additive="base">
                                        <p:cTn id="13" dur="500" fill="hold"/>
                                        <p:tgtEl>
                                          <p:spTgt spid="21709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1709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17091">
                                            <p:txEl>
                                              <p:pRg st="2" end="2"/>
                                            </p:txEl>
                                          </p:spTgt>
                                        </p:tgtEl>
                                        <p:attrNameLst>
                                          <p:attrName>style.visibility</p:attrName>
                                        </p:attrNameLst>
                                      </p:cBhvr>
                                      <p:to>
                                        <p:strVal val="visible"/>
                                      </p:to>
                                    </p:set>
                                    <p:anim calcmode="lin" valueType="num">
                                      <p:cBhvr additive="base">
                                        <p:cTn id="19" dur="500" fill="hold"/>
                                        <p:tgtEl>
                                          <p:spTgt spid="21709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1709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1"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2209800" y="152400"/>
            <a:ext cx="7772400" cy="990600"/>
          </a:xfrm>
          <a:effectLst>
            <a:outerShdw dist="28398" dir="1593903" algn="ctr" rotWithShape="0">
              <a:srgbClr val="FFFF00"/>
            </a:outerShdw>
          </a:effectLst>
        </p:spPr>
        <p:txBody>
          <a:bodyPr>
            <a:normAutofit/>
          </a:bodyPr>
          <a:lstStyle/>
          <a:p>
            <a:pPr eaLnBrk="1" hangingPunct="1"/>
            <a:r>
              <a:rPr lang="fr-FR" altLang="fr-FR" sz="4000" dirty="0" smtClean="0"/>
              <a:t>5 ) Le soleil, la terre et l’air</a:t>
            </a:r>
            <a:endParaRPr lang="fr-FR" altLang="fr-FR" sz="4000" dirty="0"/>
          </a:p>
        </p:txBody>
      </p:sp>
      <p:sp>
        <p:nvSpPr>
          <p:cNvPr id="3" name="ZoneTexte 2"/>
          <p:cNvSpPr txBox="1"/>
          <p:nvPr/>
        </p:nvSpPr>
        <p:spPr>
          <a:xfrm>
            <a:off x="2466109" y="1579418"/>
            <a:ext cx="6677891" cy="3970318"/>
          </a:xfrm>
          <a:prstGeom prst="rect">
            <a:avLst/>
          </a:prstGeom>
          <a:noFill/>
        </p:spPr>
        <p:txBody>
          <a:bodyPr wrap="square" rtlCol="0">
            <a:spAutoFit/>
          </a:bodyPr>
          <a:lstStyle/>
          <a:p>
            <a:r>
              <a:rPr lang="fr-FR" b="1" dirty="0" smtClean="0"/>
              <a:t>Les rayons lumineux du soleil traversent l’air sans le réchauffer.</a:t>
            </a:r>
          </a:p>
          <a:p>
            <a:endParaRPr lang="fr-FR" b="1" dirty="0"/>
          </a:p>
          <a:p>
            <a:r>
              <a:rPr lang="fr-FR" dirty="0" smtClean="0"/>
              <a:t>Les rayons lumineux du soleil chauffent le sol par </a:t>
            </a:r>
            <a:r>
              <a:rPr lang="fr-FR" b="1" dirty="0" smtClean="0"/>
              <a:t>rayonnement. </a:t>
            </a:r>
          </a:p>
          <a:p>
            <a:endParaRPr lang="fr-FR" b="1" dirty="0"/>
          </a:p>
          <a:p>
            <a:r>
              <a:rPr lang="fr-FR" dirty="0" smtClean="0"/>
              <a:t>Le sol réchauffe l’air par </a:t>
            </a:r>
            <a:r>
              <a:rPr lang="fr-FR" b="1" dirty="0" smtClean="0"/>
              <a:t>conduction.</a:t>
            </a:r>
            <a:r>
              <a:rPr lang="fr-FR" dirty="0" smtClean="0"/>
              <a:t> (la nuit, c’est l’inverse)</a:t>
            </a:r>
          </a:p>
          <a:p>
            <a:endParaRPr lang="fr-FR" b="1" dirty="0"/>
          </a:p>
          <a:p>
            <a:r>
              <a:rPr lang="fr-FR" dirty="0" smtClean="0"/>
              <a:t>La bulle d’air chaud se détache du sol et monte dans l’air par</a:t>
            </a:r>
            <a:r>
              <a:rPr lang="fr-FR" b="1" dirty="0" smtClean="0"/>
              <a:t> convection. </a:t>
            </a:r>
            <a:r>
              <a:rPr lang="fr-FR" dirty="0" smtClean="0"/>
              <a:t>Elle ne se mélange pas à l’air qui l’environne ! Remarque : ce mouvement de convection d’air est invisible, car l’air est transparent. </a:t>
            </a:r>
          </a:p>
          <a:p>
            <a:endParaRPr lang="fr-FR" dirty="0"/>
          </a:p>
        </p:txBody>
      </p:sp>
    </p:spTree>
    <p:extLst>
      <p:ext uri="{BB962C8B-B14F-4D97-AF65-F5344CB8AC3E}">
        <p14:creationId xmlns:p14="http://schemas.microsoft.com/office/powerpoint/2010/main" val="25196699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600200" y="152400"/>
            <a:ext cx="4419600" cy="914400"/>
          </a:xfrm>
          <a:effectLst>
            <a:outerShdw dist="28398" dir="1593903" algn="ctr" rotWithShape="0">
              <a:srgbClr val="FFFF00"/>
            </a:outerShdw>
          </a:effectLst>
        </p:spPr>
        <p:txBody>
          <a:bodyPr>
            <a:normAutofit fontScale="90000"/>
          </a:bodyPr>
          <a:lstStyle/>
          <a:p>
            <a:pPr eaLnBrk="1" hangingPunct="1"/>
            <a:r>
              <a:rPr lang="fr-FR" altLang="fr-FR" sz="3200" dirty="0" smtClean="0"/>
              <a:t>5) La </a:t>
            </a:r>
            <a:r>
              <a:rPr lang="fr-FR" altLang="fr-FR" sz="3200" dirty="0"/>
              <a:t>température</a:t>
            </a:r>
            <a:br>
              <a:rPr lang="fr-FR" altLang="fr-FR" sz="3200" dirty="0"/>
            </a:br>
            <a:r>
              <a:rPr lang="fr-FR" altLang="fr-FR" sz="3200" dirty="0" smtClean="0"/>
              <a:t>Variations </a:t>
            </a:r>
            <a:r>
              <a:rPr lang="fr-FR" altLang="fr-FR" sz="3200" dirty="0"/>
              <a:t>saisonnières</a:t>
            </a:r>
          </a:p>
        </p:txBody>
      </p:sp>
      <p:sp>
        <p:nvSpPr>
          <p:cNvPr id="8195" name="Rectangle 3"/>
          <p:cNvSpPr>
            <a:spLocks noGrp="1" noChangeArrowheads="1"/>
          </p:cNvSpPr>
          <p:nvPr>
            <p:ph type="body" idx="1"/>
          </p:nvPr>
        </p:nvSpPr>
        <p:spPr>
          <a:xfrm>
            <a:off x="1905000" y="1676400"/>
            <a:ext cx="4114800" cy="4038600"/>
          </a:xfrm>
          <a:effectLst>
            <a:outerShdw dist="28398" dir="1593903" algn="ctr" rotWithShape="0">
              <a:srgbClr val="FFFF00"/>
            </a:outerShdw>
          </a:effectLst>
        </p:spPr>
        <p:txBody>
          <a:bodyPr/>
          <a:lstStyle/>
          <a:p>
            <a:pPr eaLnBrk="1" hangingPunct="1">
              <a:buFontTx/>
              <a:buNone/>
            </a:pPr>
            <a:r>
              <a:rPr lang="fr-FR" altLang="fr-FR" dirty="0" smtClean="0"/>
              <a:t>En fonction de la position de la terre sur son orbite la durée d’ensoleillement et la hauteur du soleil sur l’horizon changent. Cela influe sur la température.</a:t>
            </a:r>
          </a:p>
        </p:txBody>
      </p:sp>
      <p:pic>
        <p:nvPicPr>
          <p:cNvPr id="215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6238" y="0"/>
            <a:ext cx="52117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65901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additive="base">
                                        <p:cTn id="7" dur="500" fill="hold"/>
                                        <p:tgtEl>
                                          <p:spTgt spid="81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19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2209800" y="152400"/>
            <a:ext cx="7772400" cy="914400"/>
          </a:xfrm>
          <a:effectLst>
            <a:outerShdw dist="28398" dir="1593903" algn="ctr" rotWithShape="0">
              <a:srgbClr val="FFFF00"/>
            </a:outerShdw>
          </a:effectLst>
        </p:spPr>
        <p:txBody>
          <a:bodyPr>
            <a:normAutofit/>
          </a:bodyPr>
          <a:lstStyle/>
          <a:p>
            <a:pPr eaLnBrk="1" hangingPunct="1"/>
            <a:r>
              <a:rPr lang="fr-FR" altLang="fr-FR" sz="3200" dirty="0"/>
              <a:t>6</a:t>
            </a:r>
            <a:r>
              <a:rPr lang="fr-FR" altLang="fr-FR" sz="3200" dirty="0" smtClean="0"/>
              <a:t>) Les </a:t>
            </a:r>
            <a:r>
              <a:rPr lang="fr-FR" altLang="fr-FR" sz="3200" dirty="0"/>
              <a:t>vents locaux</a:t>
            </a:r>
          </a:p>
        </p:txBody>
      </p:sp>
      <p:sp>
        <p:nvSpPr>
          <p:cNvPr id="86019" name="Rectangle 3"/>
          <p:cNvSpPr>
            <a:spLocks noGrp="1" noChangeArrowheads="1"/>
          </p:cNvSpPr>
          <p:nvPr>
            <p:ph type="body" idx="1"/>
          </p:nvPr>
        </p:nvSpPr>
        <p:spPr>
          <a:xfrm>
            <a:off x="1752600" y="1447800"/>
            <a:ext cx="8686800" cy="2057400"/>
          </a:xfrm>
          <a:effectLst>
            <a:outerShdw dist="28398" dir="1593903" algn="ctr" rotWithShape="0">
              <a:srgbClr val="FFFF00"/>
            </a:outerShdw>
          </a:effectLst>
        </p:spPr>
        <p:txBody>
          <a:bodyPr/>
          <a:lstStyle/>
          <a:p>
            <a:pPr eaLnBrk="1" hangingPunct="1">
              <a:lnSpc>
                <a:spcPct val="90000"/>
              </a:lnSpc>
              <a:buFontTx/>
              <a:buNone/>
            </a:pPr>
            <a:r>
              <a:rPr lang="fr-FR" altLang="fr-FR" b="1" u="sng" smtClean="0"/>
              <a:t>Les brises de pente:</a:t>
            </a:r>
          </a:p>
          <a:p>
            <a:pPr eaLnBrk="1" hangingPunct="1">
              <a:lnSpc>
                <a:spcPct val="90000"/>
              </a:lnSpc>
            </a:pPr>
            <a:r>
              <a:rPr lang="fr-FR" altLang="fr-FR" smtClean="0"/>
              <a:t>Les faces ensoleillées des reliefs chauffent. L’air de ces pentes s’élève: une brise montante s’installe.</a:t>
            </a:r>
          </a:p>
        </p:txBody>
      </p:sp>
      <p:pic>
        <p:nvPicPr>
          <p:cNvPr id="5018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3214" y="2895601"/>
            <a:ext cx="5132387" cy="36798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6021" name="Text Box 5"/>
          <p:cNvSpPr txBox="1">
            <a:spLocks noChangeArrowheads="1"/>
          </p:cNvSpPr>
          <p:nvPr/>
        </p:nvSpPr>
        <p:spPr bwMode="auto">
          <a:xfrm>
            <a:off x="1752601" y="3470275"/>
            <a:ext cx="3292475" cy="3046988"/>
          </a:xfrm>
          <a:prstGeom prst="rect">
            <a:avLst/>
          </a:prstGeom>
          <a:noFill/>
          <a:ln>
            <a:noFill/>
          </a:ln>
          <a:effectLst>
            <a:outerShdw dist="28398" dir="1593903" algn="ctr" rotWithShape="0">
              <a:srgbClr val="FFFF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buFontTx/>
              <a:buChar char="•"/>
            </a:pPr>
            <a:r>
              <a:rPr lang="fr-FR" altLang="fr-FR" sz="3200"/>
              <a:t> Lorsque le soleil disparaît, l’air en altitude refroidit. Il descend alors les pentes en une brise descendante.</a:t>
            </a:r>
          </a:p>
        </p:txBody>
      </p:sp>
    </p:spTree>
    <p:extLst>
      <p:ext uri="{BB962C8B-B14F-4D97-AF65-F5344CB8AC3E}">
        <p14:creationId xmlns:p14="http://schemas.microsoft.com/office/powerpoint/2010/main" val="42203507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6019">
                                            <p:txEl>
                                              <p:pRg st="0" end="0"/>
                                            </p:txEl>
                                          </p:spTgt>
                                        </p:tgtEl>
                                        <p:attrNameLst>
                                          <p:attrName>style.visibility</p:attrName>
                                        </p:attrNameLst>
                                      </p:cBhvr>
                                      <p:to>
                                        <p:strVal val="visible"/>
                                      </p:to>
                                    </p:set>
                                    <p:anim calcmode="lin" valueType="num">
                                      <p:cBhvr additive="base">
                                        <p:cTn id="7" dur="500" fill="hold"/>
                                        <p:tgtEl>
                                          <p:spTgt spid="860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60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6019">
                                            <p:txEl>
                                              <p:pRg st="1" end="1"/>
                                            </p:txEl>
                                          </p:spTgt>
                                        </p:tgtEl>
                                        <p:attrNameLst>
                                          <p:attrName>style.visibility</p:attrName>
                                        </p:attrNameLst>
                                      </p:cBhvr>
                                      <p:to>
                                        <p:strVal val="visible"/>
                                      </p:to>
                                    </p:set>
                                    <p:anim calcmode="lin" valueType="num">
                                      <p:cBhvr additive="base">
                                        <p:cTn id="13" dur="500" fill="hold"/>
                                        <p:tgtEl>
                                          <p:spTgt spid="8601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601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6021"/>
                                        </p:tgtEl>
                                        <p:attrNameLst>
                                          <p:attrName>style.visibility</p:attrName>
                                        </p:attrNameLst>
                                      </p:cBhvr>
                                      <p:to>
                                        <p:strVal val="visible"/>
                                      </p:to>
                                    </p:set>
                                    <p:anim calcmode="lin" valueType="num">
                                      <p:cBhvr additive="base">
                                        <p:cTn id="19" dur="500" fill="hold"/>
                                        <p:tgtEl>
                                          <p:spTgt spid="86021"/>
                                        </p:tgtEl>
                                        <p:attrNameLst>
                                          <p:attrName>ppt_x</p:attrName>
                                        </p:attrNameLst>
                                      </p:cBhvr>
                                      <p:tavLst>
                                        <p:tav tm="0">
                                          <p:val>
                                            <p:strVal val="0-#ppt_w/2"/>
                                          </p:val>
                                        </p:tav>
                                        <p:tav tm="100000">
                                          <p:val>
                                            <p:strVal val="#ppt_x"/>
                                          </p:val>
                                        </p:tav>
                                      </p:tavLst>
                                    </p:anim>
                                    <p:anim calcmode="lin" valueType="num">
                                      <p:cBhvr additive="base">
                                        <p:cTn id="20" dur="500" fill="hold"/>
                                        <p:tgtEl>
                                          <p:spTgt spid="860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build="p" autoUpdateAnimBg="0"/>
      <p:bldP spid="86021"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2209800" y="152400"/>
            <a:ext cx="7772400" cy="914400"/>
          </a:xfrm>
          <a:effectLst>
            <a:outerShdw dist="28398" dir="1593903" algn="ctr" rotWithShape="0">
              <a:srgbClr val="FFFF00"/>
            </a:outerShdw>
          </a:effectLst>
        </p:spPr>
        <p:txBody>
          <a:bodyPr>
            <a:normAutofit/>
          </a:bodyPr>
          <a:lstStyle/>
          <a:p>
            <a:pPr eaLnBrk="1" hangingPunct="1"/>
            <a:r>
              <a:rPr lang="fr-FR" altLang="fr-FR" sz="3200" dirty="0"/>
              <a:t>6</a:t>
            </a:r>
            <a:r>
              <a:rPr lang="fr-FR" altLang="fr-FR" sz="3200" dirty="0" smtClean="0"/>
              <a:t>) Les </a:t>
            </a:r>
            <a:r>
              <a:rPr lang="fr-FR" altLang="fr-FR" sz="3200" dirty="0"/>
              <a:t>vents locaux</a:t>
            </a:r>
          </a:p>
        </p:txBody>
      </p:sp>
      <p:sp>
        <p:nvSpPr>
          <p:cNvPr id="51203" name="Rectangle 3"/>
          <p:cNvSpPr>
            <a:spLocks noGrp="1" noChangeArrowheads="1"/>
          </p:cNvSpPr>
          <p:nvPr>
            <p:ph type="body" idx="1"/>
          </p:nvPr>
        </p:nvSpPr>
        <p:spPr>
          <a:xfrm>
            <a:off x="1676400" y="1143000"/>
            <a:ext cx="5410200" cy="609600"/>
          </a:xfrm>
          <a:effectLst>
            <a:outerShdw dist="28398" dir="1593903" algn="ctr" rotWithShape="0">
              <a:srgbClr val="FFFF00"/>
            </a:outerShdw>
          </a:effectLst>
        </p:spPr>
        <p:txBody>
          <a:bodyPr/>
          <a:lstStyle/>
          <a:p>
            <a:pPr eaLnBrk="1" hangingPunct="1">
              <a:buFontTx/>
              <a:buNone/>
            </a:pPr>
            <a:r>
              <a:rPr lang="fr-FR" altLang="fr-FR" b="1" u="sng" smtClean="0"/>
              <a:t>La brise de mer ou de terre:</a:t>
            </a:r>
            <a:endParaRPr lang="fr-FR" altLang="fr-FR" smtClean="0"/>
          </a:p>
        </p:txBody>
      </p:sp>
      <p:pic>
        <p:nvPicPr>
          <p:cNvPr id="5120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3638" y="1676400"/>
            <a:ext cx="4424362" cy="492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5" name="Text Box 5"/>
          <p:cNvSpPr txBox="1">
            <a:spLocks noChangeArrowheads="1"/>
          </p:cNvSpPr>
          <p:nvPr/>
        </p:nvSpPr>
        <p:spPr bwMode="auto">
          <a:xfrm>
            <a:off x="1676400" y="1870075"/>
            <a:ext cx="4343400" cy="4789488"/>
          </a:xfrm>
          <a:prstGeom prst="rect">
            <a:avLst/>
          </a:prstGeom>
          <a:noFill/>
          <a:ln>
            <a:noFill/>
          </a:ln>
          <a:effectLst>
            <a:outerShdw dist="28398" dir="1593903" algn="ctr" rotWithShape="0">
              <a:srgbClr val="FFFF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Tx/>
              <a:buChar char="•"/>
            </a:pPr>
            <a:r>
              <a:rPr lang="fr-FR" altLang="fr-FR" sz="2800"/>
              <a:t> Dans la journée, la terre chauffe plus vite que la surface de la mer. L’air au sol s’élève et l’air marin le remplace. C’est la </a:t>
            </a:r>
            <a:r>
              <a:rPr lang="fr-FR" altLang="fr-FR" sz="2800" b="1"/>
              <a:t>brise de mer.</a:t>
            </a:r>
          </a:p>
          <a:p>
            <a:pPr eaLnBrk="1" hangingPunct="1">
              <a:buFontTx/>
              <a:buChar char="•"/>
            </a:pPr>
            <a:r>
              <a:rPr lang="fr-FR" altLang="fr-FR" sz="2800"/>
              <a:t> La nuit le sol se refroidit plus vite que la mer. L’air se refroidit à son contact et descend sur la mer. C’est </a:t>
            </a:r>
            <a:r>
              <a:rPr lang="fr-FR" altLang="fr-FR" sz="2800" b="1"/>
              <a:t>la brise de terre.</a:t>
            </a:r>
          </a:p>
        </p:txBody>
      </p:sp>
    </p:spTree>
    <p:extLst>
      <p:ext uri="{BB962C8B-B14F-4D97-AF65-F5344CB8AC3E}">
        <p14:creationId xmlns:p14="http://schemas.microsoft.com/office/powerpoint/2010/main" val="26012564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7045">
                                            <p:txEl>
                                              <p:pRg st="0" end="0"/>
                                            </p:txEl>
                                          </p:spTgt>
                                        </p:tgtEl>
                                        <p:attrNameLst>
                                          <p:attrName>style.visibility</p:attrName>
                                        </p:attrNameLst>
                                      </p:cBhvr>
                                      <p:to>
                                        <p:strVal val="visible"/>
                                      </p:to>
                                    </p:set>
                                    <p:anim calcmode="lin" valueType="num">
                                      <p:cBhvr additive="base">
                                        <p:cTn id="7" dur="500" fill="hold"/>
                                        <p:tgtEl>
                                          <p:spTgt spid="8704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704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7045">
                                            <p:txEl>
                                              <p:pRg st="1" end="1"/>
                                            </p:txEl>
                                          </p:spTgt>
                                        </p:tgtEl>
                                        <p:attrNameLst>
                                          <p:attrName>style.visibility</p:attrName>
                                        </p:attrNameLst>
                                      </p:cBhvr>
                                      <p:to>
                                        <p:strVal val="visible"/>
                                      </p:to>
                                    </p:set>
                                    <p:anim calcmode="lin" valueType="num">
                                      <p:cBhvr additive="base">
                                        <p:cTn id="13" dur="500" fill="hold"/>
                                        <p:tgtEl>
                                          <p:spTgt spid="8704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704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5"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981200" y="274639"/>
            <a:ext cx="8229600" cy="561975"/>
          </a:xfrm>
        </p:spPr>
        <p:txBody>
          <a:bodyPr/>
          <a:lstStyle/>
          <a:p>
            <a:r>
              <a:rPr lang="fr-FR" altLang="fr-FR" sz="2800" dirty="0"/>
              <a:t>7</a:t>
            </a:r>
            <a:r>
              <a:rPr lang="fr-FR" altLang="fr-FR" sz="2800" dirty="0" smtClean="0"/>
              <a:t> )Evolution d’une bulle d’air qui monte</a:t>
            </a:r>
            <a:endParaRPr lang="fr-FR" altLang="fr-FR" sz="2800" dirty="0"/>
          </a:p>
        </p:txBody>
      </p:sp>
      <p:sp>
        <p:nvSpPr>
          <p:cNvPr id="5123" name="Rectangle 3"/>
          <p:cNvSpPr>
            <a:spLocks noGrp="1" noChangeArrowheads="1"/>
          </p:cNvSpPr>
          <p:nvPr>
            <p:ph type="body" idx="1"/>
          </p:nvPr>
        </p:nvSpPr>
        <p:spPr>
          <a:xfrm>
            <a:off x="1981201" y="908051"/>
            <a:ext cx="8435975" cy="5218113"/>
          </a:xfrm>
        </p:spPr>
        <p:txBody>
          <a:bodyPr>
            <a:normAutofit/>
          </a:bodyPr>
          <a:lstStyle/>
          <a:p>
            <a:pPr>
              <a:buFontTx/>
              <a:buNone/>
            </a:pPr>
            <a:r>
              <a:rPr lang="fr-FR" altLang="fr-FR" sz="2000" dirty="0" smtClean="0"/>
              <a:t>Une bulle d’air plus chaude que l’air environnant va s’élever (principe </a:t>
            </a:r>
            <a:r>
              <a:rPr lang="fr-FR" altLang="fr-FR" sz="2000" dirty="0" err="1" smtClean="0"/>
              <a:t>d’archimède</a:t>
            </a:r>
            <a:r>
              <a:rPr lang="fr-FR" altLang="fr-FR" sz="2000" dirty="0" smtClean="0"/>
              <a:t>) car elle est moins dense que l’air </a:t>
            </a:r>
          </a:p>
          <a:p>
            <a:pPr>
              <a:buFontTx/>
              <a:buNone/>
            </a:pPr>
            <a:endParaRPr lang="fr-FR" altLang="fr-FR" sz="2000" dirty="0"/>
          </a:p>
          <a:p>
            <a:pPr>
              <a:buFontTx/>
              <a:buNone/>
            </a:pPr>
            <a:r>
              <a:rPr lang="fr-FR" altLang="fr-FR" sz="2000" dirty="0" smtClean="0"/>
              <a:t>En montant, la bulle d’air va se refroidir d’à peu près 1°C tous les 100m.</a:t>
            </a:r>
          </a:p>
          <a:p>
            <a:pPr>
              <a:buFontTx/>
              <a:buNone/>
            </a:pPr>
            <a:endParaRPr lang="fr-FR" altLang="fr-FR" sz="2000" dirty="0"/>
          </a:p>
          <a:p>
            <a:pPr>
              <a:buFontTx/>
              <a:buNone/>
            </a:pPr>
            <a:r>
              <a:rPr lang="fr-FR" altLang="fr-FR" sz="2000" dirty="0" smtClean="0"/>
              <a:t>Parfois, elle peut atteindre son point de saturation : l’eau gazeuse se condense en gouttelettes. La bulle d’air accélère sa montée car elle ne se refroidit plus que de 0,6° tous les 100m, jusqu’au sommet du nuage</a:t>
            </a:r>
          </a:p>
          <a:p>
            <a:pPr>
              <a:buFontTx/>
              <a:buNone/>
            </a:pPr>
            <a:endParaRPr lang="fr-FR" altLang="fr-FR" sz="2000" dirty="0" smtClean="0"/>
          </a:p>
          <a:p>
            <a:pPr>
              <a:buFontTx/>
              <a:buNone/>
            </a:pPr>
            <a:r>
              <a:rPr lang="fr-FR" altLang="fr-FR" sz="2000" dirty="0" smtClean="0"/>
              <a:t>La bulle arrête sa montée lorsqu’elle rencontre un air de la même température qu’elle (certains jours, ça ne sera qu’à la limite de la stratosphère : on parlera d’instabilité absolue)</a:t>
            </a:r>
          </a:p>
          <a:p>
            <a:pPr>
              <a:buFontTx/>
              <a:buNone/>
            </a:pPr>
            <a:endParaRPr lang="fr-FR" altLang="fr-FR" sz="2000" u="sng" dirty="0"/>
          </a:p>
          <a:p>
            <a:pPr>
              <a:buFontTx/>
              <a:buNone/>
            </a:pPr>
            <a:endParaRPr lang="fr-FR" altLang="fr-FR" sz="2000" dirty="0"/>
          </a:p>
        </p:txBody>
      </p:sp>
    </p:spTree>
    <p:extLst>
      <p:ext uri="{BB962C8B-B14F-4D97-AF65-F5344CB8AC3E}">
        <p14:creationId xmlns:p14="http://schemas.microsoft.com/office/powerpoint/2010/main" val="25613889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981200" y="237692"/>
            <a:ext cx="8229600" cy="633412"/>
          </a:xfrm>
        </p:spPr>
        <p:txBody>
          <a:bodyPr/>
          <a:lstStyle/>
          <a:p>
            <a:r>
              <a:rPr lang="fr-FR" altLang="fr-FR" sz="2800" dirty="0" smtClean="0"/>
              <a:t>7) LA </a:t>
            </a:r>
            <a:r>
              <a:rPr lang="fr-FR" altLang="fr-FR" sz="2800" dirty="0"/>
              <a:t>STABILITE / </a:t>
            </a:r>
            <a:r>
              <a:rPr lang="fr-FR" altLang="fr-FR" sz="2800" dirty="0" smtClean="0"/>
              <a:t>L’INSTABILITE</a:t>
            </a:r>
            <a:endParaRPr lang="fr-FR" altLang="fr-FR" sz="2800" dirty="0"/>
          </a:p>
        </p:txBody>
      </p:sp>
      <p:sp>
        <p:nvSpPr>
          <p:cNvPr id="6147" name="Rectangle 3"/>
          <p:cNvSpPr>
            <a:spLocks noGrp="1" noChangeArrowheads="1"/>
          </p:cNvSpPr>
          <p:nvPr>
            <p:ph type="body" idx="1"/>
          </p:nvPr>
        </p:nvSpPr>
        <p:spPr>
          <a:xfrm>
            <a:off x="2135188" y="836614"/>
            <a:ext cx="8208962" cy="5545137"/>
          </a:xfrm>
          <a:noFill/>
        </p:spPr>
        <p:txBody>
          <a:bodyPr>
            <a:normAutofit fontScale="77500" lnSpcReduction="20000"/>
          </a:bodyPr>
          <a:lstStyle/>
          <a:p>
            <a:pPr marL="609600" indent="-609600">
              <a:lnSpc>
                <a:spcPct val="80000"/>
              </a:lnSpc>
              <a:buFontTx/>
              <a:buAutoNum type="arabicPlain" startAt="1200"/>
            </a:pPr>
            <a:endParaRPr lang="fr-FR" altLang="fr-FR" sz="2000" dirty="0"/>
          </a:p>
          <a:p>
            <a:pPr marL="609600" indent="-609600">
              <a:lnSpc>
                <a:spcPct val="80000"/>
              </a:lnSpc>
              <a:buNone/>
            </a:pPr>
            <a:r>
              <a:rPr lang="fr-FR" altLang="fr-FR" b="1" u="sng" dirty="0">
                <a:solidFill>
                  <a:schemeClr val="accent2"/>
                </a:solidFill>
              </a:rPr>
              <a:t>Atmosphère stable                                                                 instable</a:t>
            </a:r>
          </a:p>
          <a:p>
            <a:pPr marL="609600" indent="-609600">
              <a:lnSpc>
                <a:spcPct val="80000"/>
              </a:lnSpc>
              <a:buNone/>
            </a:pPr>
            <a:endParaRPr lang="fr-FR" altLang="fr-FR" b="1" dirty="0"/>
          </a:p>
          <a:p>
            <a:pPr marL="609600" indent="-609600">
              <a:lnSpc>
                <a:spcPct val="80000"/>
              </a:lnSpc>
              <a:buNone/>
            </a:pPr>
            <a:r>
              <a:rPr lang="fr-FR" altLang="fr-FR" dirty="0"/>
              <a:t>1200   14,5°                                              12°                             11°      1200</a:t>
            </a:r>
            <a:endParaRPr lang="fr-FR" altLang="fr-FR" sz="2000" dirty="0"/>
          </a:p>
          <a:p>
            <a:pPr marL="609600" indent="-609600">
              <a:lnSpc>
                <a:spcPct val="80000"/>
              </a:lnSpc>
              <a:buNone/>
            </a:pPr>
            <a:endParaRPr lang="fr-FR" altLang="fr-FR" sz="2000" dirty="0"/>
          </a:p>
          <a:p>
            <a:pPr marL="609600" indent="-609600">
              <a:lnSpc>
                <a:spcPct val="80000"/>
              </a:lnSpc>
              <a:buNone/>
            </a:pPr>
            <a:r>
              <a:rPr lang="fr-FR" altLang="fr-FR" dirty="0"/>
              <a:t>1000   16°                                                 14°                             12,5°   1000</a:t>
            </a:r>
          </a:p>
          <a:p>
            <a:pPr marL="609600" indent="-609600">
              <a:lnSpc>
                <a:spcPct val="80000"/>
              </a:lnSpc>
              <a:buNone/>
            </a:pPr>
            <a:endParaRPr lang="fr-FR" altLang="fr-FR" dirty="0"/>
          </a:p>
          <a:p>
            <a:pPr marL="609600" indent="-609600">
              <a:lnSpc>
                <a:spcPct val="80000"/>
              </a:lnSpc>
              <a:buNone/>
            </a:pPr>
            <a:r>
              <a:rPr lang="fr-FR" altLang="fr-FR" dirty="0"/>
              <a:t> 800    17°                                                 16°                              14°       800</a:t>
            </a:r>
          </a:p>
          <a:p>
            <a:pPr marL="609600" indent="-609600">
              <a:lnSpc>
                <a:spcPct val="80000"/>
              </a:lnSpc>
              <a:buNone/>
            </a:pPr>
            <a:endParaRPr lang="fr-FR" altLang="fr-FR" dirty="0"/>
          </a:p>
          <a:p>
            <a:pPr marL="609600" indent="-609600">
              <a:lnSpc>
                <a:spcPct val="80000"/>
              </a:lnSpc>
              <a:buNone/>
            </a:pPr>
            <a:r>
              <a:rPr lang="fr-FR" altLang="fr-FR" dirty="0"/>
              <a:t> 600    </a:t>
            </a:r>
            <a:r>
              <a:rPr lang="fr-FR" altLang="fr-FR" b="1" dirty="0">
                <a:solidFill>
                  <a:srgbClr val="FF0000"/>
                </a:solidFill>
              </a:rPr>
              <a:t>18°</a:t>
            </a:r>
            <a:r>
              <a:rPr lang="fr-FR" altLang="fr-FR" b="1" dirty="0"/>
              <a:t>                                                 </a:t>
            </a:r>
            <a:r>
              <a:rPr lang="fr-FR" altLang="fr-FR" b="1" dirty="0">
                <a:solidFill>
                  <a:srgbClr val="FF0000"/>
                </a:solidFill>
              </a:rPr>
              <a:t>18°</a:t>
            </a:r>
            <a:r>
              <a:rPr lang="fr-FR" altLang="fr-FR" dirty="0"/>
              <a:t>                              16°       600</a:t>
            </a:r>
          </a:p>
          <a:p>
            <a:pPr marL="609600" indent="-609600">
              <a:lnSpc>
                <a:spcPct val="80000"/>
              </a:lnSpc>
              <a:buNone/>
            </a:pPr>
            <a:endParaRPr lang="fr-FR" altLang="fr-FR" dirty="0"/>
          </a:p>
          <a:p>
            <a:pPr marL="609600" indent="-609600">
              <a:lnSpc>
                <a:spcPct val="80000"/>
              </a:lnSpc>
              <a:buNone/>
            </a:pPr>
            <a:r>
              <a:rPr lang="fr-FR" altLang="fr-FR" dirty="0"/>
              <a:t> 400    19°                                                 20°                              18,5°    400</a:t>
            </a:r>
          </a:p>
          <a:p>
            <a:pPr marL="609600" indent="-609600">
              <a:lnSpc>
                <a:spcPct val="80000"/>
              </a:lnSpc>
              <a:buNone/>
            </a:pPr>
            <a:endParaRPr lang="fr-FR" altLang="fr-FR" dirty="0"/>
          </a:p>
          <a:p>
            <a:pPr marL="609600" indent="-609600">
              <a:lnSpc>
                <a:spcPct val="80000"/>
              </a:lnSpc>
              <a:buNone/>
            </a:pPr>
            <a:r>
              <a:rPr lang="fr-FR" altLang="fr-FR" dirty="0"/>
              <a:t> 200    21°                                                 22°                              21°       200</a:t>
            </a:r>
          </a:p>
          <a:p>
            <a:pPr marL="609600" indent="-609600">
              <a:lnSpc>
                <a:spcPct val="80000"/>
              </a:lnSpc>
              <a:buNone/>
            </a:pPr>
            <a:endParaRPr lang="fr-FR" altLang="fr-FR" dirty="0"/>
          </a:p>
          <a:p>
            <a:pPr marL="609600" indent="-609600">
              <a:lnSpc>
                <a:spcPct val="80000"/>
              </a:lnSpc>
              <a:buNone/>
            </a:pPr>
            <a:r>
              <a:rPr lang="fr-FR" altLang="fr-FR" dirty="0"/>
              <a:t>  sol    20°                                                 24°                              20°        sol</a:t>
            </a:r>
          </a:p>
          <a:p>
            <a:pPr marL="609600" indent="-609600">
              <a:lnSpc>
                <a:spcPct val="80000"/>
              </a:lnSpc>
              <a:buNone/>
            </a:pPr>
            <a:endParaRPr lang="fr-FR" altLang="fr-FR" dirty="0"/>
          </a:p>
          <a:p>
            <a:pPr marL="609600" indent="-609600">
              <a:lnSpc>
                <a:spcPct val="80000"/>
              </a:lnSpc>
              <a:buNone/>
            </a:pPr>
            <a:r>
              <a:rPr lang="fr-FR" altLang="fr-FR" sz="2000" u="sng" dirty="0"/>
              <a:t>altitudes / t</a:t>
            </a:r>
            <a:r>
              <a:rPr lang="fr-FR" altLang="fr-FR" sz="2000" dirty="0"/>
              <a:t>°                                   </a:t>
            </a:r>
            <a:r>
              <a:rPr lang="fr-FR" altLang="fr-FR" sz="2000" u="sng" dirty="0"/>
              <a:t>t° de la bulle</a:t>
            </a:r>
            <a:r>
              <a:rPr lang="fr-FR" altLang="fr-FR" sz="2000" dirty="0"/>
              <a:t>                    </a:t>
            </a:r>
            <a:r>
              <a:rPr lang="fr-FR" altLang="fr-FR" sz="2000" u="sng" dirty="0"/>
              <a:t>t°/ altitudes</a:t>
            </a:r>
          </a:p>
          <a:p>
            <a:pPr marL="609600" indent="-609600">
              <a:lnSpc>
                <a:spcPct val="80000"/>
              </a:lnSpc>
              <a:buNone/>
            </a:pPr>
            <a:endParaRPr lang="fr-FR" altLang="fr-FR" sz="2000" dirty="0"/>
          </a:p>
          <a:p>
            <a:pPr marL="609600" indent="-609600">
              <a:lnSpc>
                <a:spcPct val="80000"/>
              </a:lnSpc>
              <a:buNone/>
            </a:pPr>
            <a:r>
              <a:rPr lang="fr-FR" altLang="fr-FR" sz="2000" dirty="0">
                <a:solidFill>
                  <a:srgbClr val="FF0000"/>
                </a:solidFill>
              </a:rPr>
              <a:t>La bulle arrête son ascension quand sa t° est la même qu’autour d’elle</a:t>
            </a:r>
            <a:r>
              <a:rPr lang="fr-FR" altLang="fr-FR" sz="2000" dirty="0"/>
              <a:t>.</a:t>
            </a:r>
          </a:p>
          <a:p>
            <a:pPr marL="609600" indent="-609600">
              <a:lnSpc>
                <a:spcPct val="80000"/>
              </a:lnSpc>
              <a:buNone/>
            </a:pPr>
            <a:r>
              <a:rPr lang="fr-FR" altLang="fr-FR" sz="2000" dirty="0"/>
              <a:t>                                  </a:t>
            </a:r>
          </a:p>
        </p:txBody>
      </p:sp>
      <p:sp>
        <p:nvSpPr>
          <p:cNvPr id="6151" name="Line 7"/>
          <p:cNvSpPr>
            <a:spLocks noChangeShapeType="1"/>
          </p:cNvSpPr>
          <p:nvPr/>
        </p:nvSpPr>
        <p:spPr bwMode="auto">
          <a:xfrm flipH="1" flipV="1">
            <a:off x="5058679" y="3681484"/>
            <a:ext cx="2848" cy="98540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152" name="Line 8"/>
          <p:cNvSpPr>
            <a:spLocks noChangeShapeType="1"/>
          </p:cNvSpPr>
          <p:nvPr/>
        </p:nvSpPr>
        <p:spPr bwMode="auto">
          <a:xfrm flipH="1" flipV="1">
            <a:off x="6744493" y="2104884"/>
            <a:ext cx="25762" cy="249951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153" name="Line 9"/>
          <p:cNvSpPr>
            <a:spLocks noChangeShapeType="1"/>
          </p:cNvSpPr>
          <p:nvPr/>
        </p:nvSpPr>
        <p:spPr bwMode="auto">
          <a:xfrm>
            <a:off x="3071812" y="3248099"/>
            <a:ext cx="30241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161" name="Line 17"/>
          <p:cNvSpPr>
            <a:spLocks noChangeShapeType="1"/>
          </p:cNvSpPr>
          <p:nvPr/>
        </p:nvSpPr>
        <p:spPr bwMode="auto">
          <a:xfrm flipH="1" flipV="1">
            <a:off x="5497947" y="4915120"/>
            <a:ext cx="30019" cy="28502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162" name="Oval 18"/>
          <p:cNvSpPr>
            <a:spLocks noChangeArrowheads="1"/>
          </p:cNvSpPr>
          <p:nvPr/>
        </p:nvSpPr>
        <p:spPr bwMode="auto">
          <a:xfrm>
            <a:off x="4915011" y="4660324"/>
            <a:ext cx="287337" cy="2159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163" name="Oval 19"/>
          <p:cNvSpPr>
            <a:spLocks noChangeArrowheads="1"/>
          </p:cNvSpPr>
          <p:nvPr/>
        </p:nvSpPr>
        <p:spPr bwMode="auto">
          <a:xfrm>
            <a:off x="6600825" y="4643294"/>
            <a:ext cx="287337" cy="2159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164" name="Oval 20"/>
          <p:cNvSpPr>
            <a:spLocks noChangeArrowheads="1"/>
          </p:cNvSpPr>
          <p:nvPr/>
        </p:nvSpPr>
        <p:spPr bwMode="auto">
          <a:xfrm>
            <a:off x="4842779" y="3248098"/>
            <a:ext cx="431800" cy="4333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165" name="Oval 21"/>
          <p:cNvSpPr>
            <a:spLocks noChangeArrowheads="1"/>
          </p:cNvSpPr>
          <p:nvPr/>
        </p:nvSpPr>
        <p:spPr bwMode="auto">
          <a:xfrm>
            <a:off x="6391998" y="1340464"/>
            <a:ext cx="722312" cy="71913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167" name="Line 23"/>
          <p:cNvSpPr>
            <a:spLocks noChangeShapeType="1"/>
          </p:cNvSpPr>
          <p:nvPr/>
        </p:nvSpPr>
        <p:spPr bwMode="auto">
          <a:xfrm>
            <a:off x="1817832" y="4876224"/>
            <a:ext cx="7632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168" name="Line 24"/>
          <p:cNvSpPr>
            <a:spLocks noChangeShapeType="1"/>
          </p:cNvSpPr>
          <p:nvPr/>
        </p:nvSpPr>
        <p:spPr bwMode="auto">
          <a:xfrm flipV="1">
            <a:off x="7464425" y="1125539"/>
            <a:ext cx="0" cy="1428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Tree>
    <p:extLst>
      <p:ext uri="{BB962C8B-B14F-4D97-AF65-F5344CB8AC3E}">
        <p14:creationId xmlns:p14="http://schemas.microsoft.com/office/powerpoint/2010/main" val="22661933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1619" name="Rectangle 3"/>
          <p:cNvSpPr>
            <a:spLocks noGrp="1" noChangeArrowheads="1"/>
          </p:cNvSpPr>
          <p:nvPr>
            <p:ph type="body" idx="1"/>
          </p:nvPr>
        </p:nvSpPr>
        <p:spPr>
          <a:xfrm>
            <a:off x="1676400" y="2133600"/>
            <a:ext cx="4800600" cy="3657600"/>
          </a:xfrm>
          <a:effectLst>
            <a:outerShdw dist="28398" dir="1593903" algn="ctr" rotWithShape="0">
              <a:srgbClr val="FFFF00"/>
            </a:outerShdw>
          </a:effectLst>
        </p:spPr>
        <p:txBody>
          <a:bodyPr/>
          <a:lstStyle/>
          <a:p>
            <a:pPr algn="just" eaLnBrk="1" hangingPunct="1">
              <a:buFontTx/>
              <a:buNone/>
            </a:pPr>
            <a:r>
              <a:rPr lang="fr-FR" altLang="fr-FR" smtClean="0">
                <a:solidFill>
                  <a:srgbClr val="000000"/>
                </a:solidFill>
                <a:cs typeface="Times New Roman" panose="02020603050405020304" pitchFamily="18" charset="0"/>
              </a:rPr>
              <a:t>- </a:t>
            </a:r>
            <a:r>
              <a:rPr lang="fr-FR" altLang="fr-FR" b="1" smtClean="0">
                <a:solidFill>
                  <a:srgbClr val="000000"/>
                </a:solidFill>
                <a:cs typeface="Times New Roman" panose="02020603050405020304" pitchFamily="18" charset="0"/>
              </a:rPr>
              <a:t>la température du point de condensation:</a:t>
            </a:r>
            <a:r>
              <a:rPr lang="fr-FR" altLang="fr-FR" smtClean="0">
                <a:solidFill>
                  <a:srgbClr val="000000"/>
                </a:solidFill>
                <a:cs typeface="Times New Roman" panose="02020603050405020304" pitchFamily="18" charset="0"/>
              </a:rPr>
              <a:t> température à laquelle on atteint la saturation si le refroidissement est provoqué par une baisse de la pression. </a:t>
            </a:r>
            <a:endParaRPr lang="fr-FR" altLang="fr-FR" smtClean="0"/>
          </a:p>
        </p:txBody>
      </p:sp>
      <p:graphicFrame>
        <p:nvGraphicFramePr>
          <p:cNvPr id="62467" name="Object 11"/>
          <p:cNvGraphicFramePr>
            <a:graphicFrameLocks noChangeAspect="1"/>
          </p:cNvGraphicFramePr>
          <p:nvPr/>
        </p:nvGraphicFramePr>
        <p:xfrm>
          <a:off x="6477000" y="2057400"/>
          <a:ext cx="4114800" cy="4114800"/>
        </p:xfrm>
        <a:graphic>
          <a:graphicData uri="http://schemas.openxmlformats.org/presentationml/2006/ole">
            <mc:AlternateContent xmlns:mc="http://schemas.openxmlformats.org/markup-compatibility/2006">
              <mc:Choice xmlns:v="urn:schemas-microsoft-com:vml" Requires="v">
                <p:oleObj spid="_x0000_s5130" name="Image bitmap" r:id="rId3" imgW="2142857" imgH="2142857" progId="Paint.Picture">
                  <p:embed/>
                </p:oleObj>
              </mc:Choice>
              <mc:Fallback>
                <p:oleObj name="Image bitmap" r:id="rId3" imgW="2142857" imgH="2142857" progId="Paint.Picture">
                  <p:embed/>
                  <p:pic>
                    <p:nvPicPr>
                      <p:cNvPr id="62467"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2057400"/>
                        <a:ext cx="4114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2468" name="Rectangle 13"/>
          <p:cNvSpPr>
            <a:spLocks noGrp="1" noChangeArrowheads="1"/>
          </p:cNvSpPr>
          <p:nvPr>
            <p:ph type="title"/>
          </p:nvPr>
        </p:nvSpPr>
        <p:spPr>
          <a:xfrm>
            <a:off x="2209799" y="152400"/>
            <a:ext cx="9742055" cy="1143000"/>
          </a:xfrm>
          <a:noFill/>
          <a:effectLst>
            <a:outerShdw dist="28398" dir="1593903" algn="ctr" rotWithShape="0">
              <a:srgbClr val="FFFF00"/>
            </a:outerShdw>
          </a:effectLst>
        </p:spPr>
        <p:txBody>
          <a:bodyPr>
            <a:normAutofit/>
          </a:bodyPr>
          <a:lstStyle/>
          <a:p>
            <a:pPr eaLnBrk="1" hangingPunct="1"/>
            <a:r>
              <a:rPr lang="fr-FR" altLang="fr-FR" sz="3200" dirty="0" smtClean="0"/>
              <a:t>8 ) saturation  de l’air, formation d’un nuage</a:t>
            </a:r>
            <a:endParaRPr lang="fr-FR" altLang="fr-FR" sz="3200" dirty="0"/>
          </a:p>
        </p:txBody>
      </p:sp>
    </p:spTree>
    <p:extLst>
      <p:ext uri="{BB962C8B-B14F-4D97-AF65-F5344CB8AC3E}">
        <p14:creationId xmlns:p14="http://schemas.microsoft.com/office/powerpoint/2010/main" val="2089851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anim calcmode="lin" valueType="num">
                                      <p:cBhvr additive="base">
                                        <p:cTn id="7" dur="500" fill="hold"/>
                                        <p:tgtEl>
                                          <p:spTgt spid="1116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161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noChangeAspect="1"/>
          </p:cNvGrpSpPr>
          <p:nvPr/>
        </p:nvGrpSpPr>
        <p:grpSpPr bwMode="auto">
          <a:xfrm>
            <a:off x="2724513" y="1311565"/>
            <a:ext cx="9048751" cy="5689598"/>
            <a:chOff x="1647" y="688"/>
            <a:chExt cx="5700" cy="3584"/>
          </a:xfrm>
        </p:grpSpPr>
        <p:sp>
          <p:nvSpPr>
            <p:cNvPr id="3" name="AutoShape 3"/>
            <p:cNvSpPr>
              <a:spLocks noChangeAspect="1" noChangeArrowheads="1" noTextEdit="1"/>
            </p:cNvSpPr>
            <p:nvPr/>
          </p:nvSpPr>
          <p:spPr bwMode="auto">
            <a:xfrm>
              <a:off x="2787" y="805"/>
              <a:ext cx="4560" cy="3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b="1" dirty="0">
                  <a:solidFill>
                    <a:srgbClr val="000000"/>
                  </a:solidFill>
                  <a:latin typeface="Times New Roman" panose="02020603050405020304" pitchFamily="18" charset="0"/>
                </a:rPr>
                <a:t>°</a:t>
              </a:r>
              <a:endParaRPr lang="fr-FR" altLang="fr-FR" sz="1200" dirty="0">
                <a:latin typeface="Arial" panose="020B0604020202020204" pitchFamily="34" charset="0"/>
              </a:endParaRPr>
            </a:p>
            <a:p>
              <a:endParaRPr lang="fr-FR" dirty="0"/>
            </a:p>
          </p:txBody>
        </p:sp>
        <p:sp>
          <p:nvSpPr>
            <p:cNvPr id="4" name="Line 5"/>
            <p:cNvSpPr>
              <a:spLocks noChangeShapeType="1"/>
            </p:cNvSpPr>
            <p:nvPr/>
          </p:nvSpPr>
          <p:spPr bwMode="auto">
            <a:xfrm flipV="1">
              <a:off x="3788" y="963"/>
              <a:ext cx="0" cy="3206"/>
            </a:xfrm>
            <a:prstGeom prst="line">
              <a:avLst/>
            </a:prstGeom>
            <a:noFill/>
            <a:ln w="650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Freeform 6"/>
            <p:cNvSpPr>
              <a:spLocks/>
            </p:cNvSpPr>
            <p:nvPr/>
          </p:nvSpPr>
          <p:spPr bwMode="auto">
            <a:xfrm>
              <a:off x="3623" y="908"/>
              <a:ext cx="317" cy="315"/>
            </a:xfrm>
            <a:custGeom>
              <a:avLst/>
              <a:gdLst>
                <a:gd name="T0" fmla="*/ 0 w 317"/>
                <a:gd name="T1" fmla="*/ 315 h 315"/>
                <a:gd name="T2" fmla="*/ 165 w 317"/>
                <a:gd name="T3" fmla="*/ 0 h 315"/>
                <a:gd name="T4" fmla="*/ 317 w 317"/>
                <a:gd name="T5" fmla="*/ 315 h 315"/>
                <a:gd name="T6" fmla="*/ 165 w 317"/>
                <a:gd name="T7" fmla="*/ 192 h 315"/>
                <a:gd name="T8" fmla="*/ 0 w 317"/>
                <a:gd name="T9" fmla="*/ 315 h 315"/>
              </a:gdLst>
              <a:ahLst/>
              <a:cxnLst>
                <a:cxn ang="0">
                  <a:pos x="T0" y="T1"/>
                </a:cxn>
                <a:cxn ang="0">
                  <a:pos x="T2" y="T3"/>
                </a:cxn>
                <a:cxn ang="0">
                  <a:pos x="T4" y="T5"/>
                </a:cxn>
                <a:cxn ang="0">
                  <a:pos x="T6" y="T7"/>
                </a:cxn>
                <a:cxn ang="0">
                  <a:pos x="T8" y="T9"/>
                </a:cxn>
              </a:cxnLst>
              <a:rect l="0" t="0" r="r" b="b"/>
              <a:pathLst>
                <a:path w="317" h="315">
                  <a:moveTo>
                    <a:pt x="0" y="315"/>
                  </a:moveTo>
                  <a:lnTo>
                    <a:pt x="165" y="0"/>
                  </a:lnTo>
                  <a:lnTo>
                    <a:pt x="317" y="315"/>
                  </a:lnTo>
                  <a:lnTo>
                    <a:pt x="165" y="192"/>
                  </a:lnTo>
                  <a:lnTo>
                    <a:pt x="0" y="3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 name="Freeform 7"/>
            <p:cNvSpPr>
              <a:spLocks/>
            </p:cNvSpPr>
            <p:nvPr/>
          </p:nvSpPr>
          <p:spPr bwMode="auto">
            <a:xfrm>
              <a:off x="3540" y="839"/>
              <a:ext cx="483" cy="480"/>
            </a:xfrm>
            <a:custGeom>
              <a:avLst/>
              <a:gdLst>
                <a:gd name="T0" fmla="*/ 69 w 483"/>
                <a:gd name="T1" fmla="*/ 357 h 480"/>
                <a:gd name="T2" fmla="*/ 110 w 483"/>
                <a:gd name="T3" fmla="*/ 398 h 480"/>
                <a:gd name="T4" fmla="*/ 262 w 483"/>
                <a:gd name="T5" fmla="*/ 83 h 480"/>
                <a:gd name="T6" fmla="*/ 221 w 483"/>
                <a:gd name="T7" fmla="*/ 83 h 480"/>
                <a:gd name="T8" fmla="*/ 373 w 483"/>
                <a:gd name="T9" fmla="*/ 398 h 480"/>
                <a:gd name="T10" fmla="*/ 414 w 483"/>
                <a:gd name="T11" fmla="*/ 357 h 480"/>
                <a:gd name="T12" fmla="*/ 248 w 483"/>
                <a:gd name="T13" fmla="*/ 220 h 480"/>
                <a:gd name="T14" fmla="*/ 69 w 483"/>
                <a:gd name="T15" fmla="*/ 357 h 480"/>
                <a:gd name="T16" fmla="*/ 0 w 483"/>
                <a:gd name="T17" fmla="*/ 480 h 480"/>
                <a:gd name="T18" fmla="*/ 262 w 483"/>
                <a:gd name="T19" fmla="*/ 274 h 480"/>
                <a:gd name="T20" fmla="*/ 221 w 483"/>
                <a:gd name="T21" fmla="*/ 274 h 480"/>
                <a:gd name="T22" fmla="*/ 483 w 483"/>
                <a:gd name="T23" fmla="*/ 480 h 480"/>
                <a:gd name="T24" fmla="*/ 248 w 483"/>
                <a:gd name="T25" fmla="*/ 0 h 480"/>
                <a:gd name="T26" fmla="*/ 0 w 483"/>
                <a:gd name="T27" fmla="*/ 480 h 480"/>
                <a:gd name="T28" fmla="*/ 69 w 483"/>
                <a:gd name="T29" fmla="*/ 357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3" h="480">
                  <a:moveTo>
                    <a:pt x="69" y="357"/>
                  </a:moveTo>
                  <a:lnTo>
                    <a:pt x="110" y="398"/>
                  </a:lnTo>
                  <a:lnTo>
                    <a:pt x="262" y="83"/>
                  </a:lnTo>
                  <a:lnTo>
                    <a:pt x="221" y="83"/>
                  </a:lnTo>
                  <a:lnTo>
                    <a:pt x="373" y="398"/>
                  </a:lnTo>
                  <a:lnTo>
                    <a:pt x="414" y="357"/>
                  </a:lnTo>
                  <a:lnTo>
                    <a:pt x="248" y="220"/>
                  </a:lnTo>
                  <a:lnTo>
                    <a:pt x="69" y="357"/>
                  </a:lnTo>
                  <a:lnTo>
                    <a:pt x="0" y="480"/>
                  </a:lnTo>
                  <a:lnTo>
                    <a:pt x="262" y="274"/>
                  </a:lnTo>
                  <a:lnTo>
                    <a:pt x="221" y="274"/>
                  </a:lnTo>
                  <a:lnTo>
                    <a:pt x="483" y="480"/>
                  </a:lnTo>
                  <a:lnTo>
                    <a:pt x="248" y="0"/>
                  </a:lnTo>
                  <a:lnTo>
                    <a:pt x="0" y="480"/>
                  </a:lnTo>
                  <a:lnTo>
                    <a:pt x="69" y="3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 name="Rectangle 8"/>
            <p:cNvSpPr>
              <a:spLocks noChangeArrowheads="1"/>
            </p:cNvSpPr>
            <p:nvPr/>
          </p:nvSpPr>
          <p:spPr bwMode="auto">
            <a:xfrm>
              <a:off x="1647" y="949"/>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8" name="Rectangle 9"/>
            <p:cNvSpPr>
              <a:spLocks noChangeArrowheads="1"/>
            </p:cNvSpPr>
            <p:nvPr/>
          </p:nvSpPr>
          <p:spPr bwMode="auto">
            <a:xfrm>
              <a:off x="1771" y="949"/>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11" name="Rectangle 12"/>
            <p:cNvSpPr>
              <a:spLocks noChangeArrowheads="1"/>
            </p:cNvSpPr>
            <p:nvPr/>
          </p:nvSpPr>
          <p:spPr bwMode="auto">
            <a:xfrm>
              <a:off x="1951" y="949"/>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13" name="Rectangle 14"/>
            <p:cNvSpPr>
              <a:spLocks noChangeArrowheads="1"/>
            </p:cNvSpPr>
            <p:nvPr/>
          </p:nvSpPr>
          <p:spPr bwMode="auto">
            <a:xfrm>
              <a:off x="2116" y="949"/>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14" name="Rectangle 15"/>
            <p:cNvSpPr>
              <a:spLocks noChangeArrowheads="1"/>
            </p:cNvSpPr>
            <p:nvPr/>
          </p:nvSpPr>
          <p:spPr bwMode="auto">
            <a:xfrm>
              <a:off x="4673" y="93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15" name="Rectangle 16"/>
            <p:cNvSpPr>
              <a:spLocks noChangeArrowheads="1"/>
            </p:cNvSpPr>
            <p:nvPr/>
          </p:nvSpPr>
          <p:spPr bwMode="auto">
            <a:xfrm>
              <a:off x="1958" y="877"/>
              <a:ext cx="963"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600" b="1" i="0" u="sng" strike="noStrike" cap="none" normalizeH="0" baseline="0" dirty="0" smtClean="0">
                  <a:ln>
                    <a:noFill/>
                  </a:ln>
                  <a:solidFill>
                    <a:srgbClr val="000000"/>
                  </a:solidFill>
                  <a:effectLst/>
                  <a:latin typeface="Times New Roman" panose="02020603050405020304" pitchFamily="18" charset="0"/>
                </a:rPr>
                <a:t>Bulle d’air</a:t>
              </a: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16" name="Rectangle 17"/>
            <p:cNvSpPr>
              <a:spLocks noChangeArrowheads="1"/>
            </p:cNvSpPr>
            <p:nvPr/>
          </p:nvSpPr>
          <p:spPr bwMode="auto">
            <a:xfrm>
              <a:off x="4852" y="93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17" name="Rectangle 18"/>
            <p:cNvSpPr>
              <a:spLocks noChangeArrowheads="1"/>
            </p:cNvSpPr>
            <p:nvPr/>
          </p:nvSpPr>
          <p:spPr bwMode="auto">
            <a:xfrm>
              <a:off x="4935" y="93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18" name="Rectangle 19"/>
            <p:cNvSpPr>
              <a:spLocks noChangeArrowheads="1"/>
            </p:cNvSpPr>
            <p:nvPr/>
          </p:nvSpPr>
          <p:spPr bwMode="auto">
            <a:xfrm>
              <a:off x="4977" y="93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19" name="Rectangle 20"/>
            <p:cNvSpPr>
              <a:spLocks noChangeArrowheads="1"/>
            </p:cNvSpPr>
            <p:nvPr/>
          </p:nvSpPr>
          <p:spPr bwMode="auto">
            <a:xfrm>
              <a:off x="5073" y="93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20" name="Rectangle 21"/>
            <p:cNvSpPr>
              <a:spLocks noChangeArrowheads="1"/>
            </p:cNvSpPr>
            <p:nvPr/>
          </p:nvSpPr>
          <p:spPr bwMode="auto">
            <a:xfrm>
              <a:off x="5170" y="93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21" name="Rectangle 22"/>
            <p:cNvSpPr>
              <a:spLocks noChangeArrowheads="1"/>
            </p:cNvSpPr>
            <p:nvPr/>
          </p:nvSpPr>
          <p:spPr bwMode="auto">
            <a:xfrm>
              <a:off x="4186" y="688"/>
              <a:ext cx="1032" cy="3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fr-FR" altLang="fr-FR" sz="2600" b="1" u="sng" dirty="0" smtClean="0">
                  <a:solidFill>
                    <a:srgbClr val="000000"/>
                  </a:solidFill>
                  <a:latin typeface="Times New Roman" panose="02020603050405020304" pitchFamily="18" charset="0"/>
                </a:rPr>
                <a:t>masse d’air</a:t>
              </a: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sz="2600" b="1" u="sng" dirty="0">
                <a:solidFill>
                  <a:srgbClr val="000000"/>
                </a:solidFill>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fr-FR" altLang="fr-FR" sz="2600" b="1" u="sng" dirty="0" smtClean="0">
                  <a:solidFill>
                    <a:srgbClr val="000000"/>
                  </a:solidFill>
                  <a:latin typeface="Times New Roman" panose="02020603050405020304" pitchFamily="18" charset="0"/>
                </a:rPr>
                <a:t>12°C</a:t>
              </a:r>
              <a:endParaRPr lang="fr-FR" altLang="fr-FR" dirty="0"/>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sz="2600" b="1" u="sng" dirty="0" smtClean="0">
                <a:solidFill>
                  <a:srgbClr val="000000"/>
                </a:solidFill>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fr-FR" altLang="fr-FR" sz="2600" b="1" u="sng" dirty="0" smtClean="0">
                  <a:solidFill>
                    <a:srgbClr val="000000"/>
                  </a:solidFill>
                  <a:latin typeface="Times New Roman" panose="02020603050405020304" pitchFamily="18" charset="0"/>
                </a:rPr>
                <a:t>10°C</a:t>
              </a: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sz="2600" b="1" u="sng" dirty="0">
                <a:solidFill>
                  <a:srgbClr val="000000"/>
                </a:solidFill>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fr-FR" altLang="fr-FR" sz="2600" b="1" u="sng" dirty="0" smtClean="0">
                  <a:solidFill>
                    <a:srgbClr val="000000"/>
                  </a:solidFill>
                  <a:latin typeface="Times New Roman" panose="02020603050405020304" pitchFamily="18" charset="0"/>
                </a:rPr>
                <a:t>11°C</a:t>
              </a: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sz="2600" b="1" u="sng" dirty="0">
                <a:solidFill>
                  <a:srgbClr val="000000"/>
                </a:solidFill>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fr-FR" altLang="fr-FR" sz="2600" b="1" u="sng" dirty="0" smtClean="0">
                  <a:solidFill>
                    <a:srgbClr val="000000"/>
                  </a:solidFill>
                  <a:latin typeface="Times New Roman" panose="02020603050405020304" pitchFamily="18" charset="0"/>
                </a:rPr>
                <a:t>12°C</a:t>
              </a: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sz="2600" b="1" u="sng" dirty="0">
                <a:solidFill>
                  <a:srgbClr val="000000"/>
                </a:solidFill>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fr-FR" altLang="fr-FR" sz="2600" b="1" u="sng" dirty="0" smtClean="0">
                  <a:solidFill>
                    <a:srgbClr val="000000"/>
                  </a:solidFill>
                  <a:latin typeface="Times New Roman" panose="02020603050405020304" pitchFamily="18" charset="0"/>
                </a:rPr>
                <a:t>13°C</a:t>
              </a: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sz="2600" b="1" u="sng" dirty="0">
                <a:solidFill>
                  <a:srgbClr val="000000"/>
                </a:solidFill>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fr-FR" altLang="fr-FR" sz="2600" b="1" u="sng" dirty="0" smtClean="0">
                  <a:solidFill>
                    <a:srgbClr val="000000"/>
                  </a:solidFill>
                  <a:latin typeface="Times New Roman" panose="02020603050405020304" pitchFamily="18" charset="0"/>
                </a:rPr>
                <a:t>14°C</a:t>
              </a:r>
            </a:p>
          </p:txBody>
        </p:sp>
        <p:sp>
          <p:nvSpPr>
            <p:cNvPr id="23" name="Rectangle 24"/>
            <p:cNvSpPr>
              <a:spLocks noChangeArrowheads="1"/>
            </p:cNvSpPr>
            <p:nvPr/>
          </p:nvSpPr>
          <p:spPr bwMode="auto">
            <a:xfrm>
              <a:off x="5447" y="93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24" name="Rectangle 25"/>
            <p:cNvSpPr>
              <a:spLocks noChangeArrowheads="1"/>
            </p:cNvSpPr>
            <p:nvPr/>
          </p:nvSpPr>
          <p:spPr bwMode="auto">
            <a:xfrm>
              <a:off x="1743" y="3964"/>
              <a:ext cx="4132" cy="205"/>
            </a:xfrm>
            <a:prstGeom prst="rect">
              <a:avLst/>
            </a:prstGeom>
            <a:solidFill>
              <a:srgbClr val="804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25" name="Freeform 26"/>
            <p:cNvSpPr>
              <a:spLocks/>
            </p:cNvSpPr>
            <p:nvPr/>
          </p:nvSpPr>
          <p:spPr bwMode="auto">
            <a:xfrm>
              <a:off x="3623" y="3553"/>
              <a:ext cx="317" cy="0"/>
            </a:xfrm>
            <a:custGeom>
              <a:avLst/>
              <a:gdLst>
                <a:gd name="T0" fmla="*/ 0 w 317"/>
                <a:gd name="T1" fmla="*/ 317 w 317"/>
                <a:gd name="T2" fmla="*/ 317 w 317"/>
              </a:gdLst>
              <a:ahLst/>
              <a:cxnLst>
                <a:cxn ang="0">
                  <a:pos x="T0" y="0"/>
                </a:cxn>
                <a:cxn ang="0">
                  <a:pos x="T1" y="0"/>
                </a:cxn>
                <a:cxn ang="0">
                  <a:pos x="T2" y="0"/>
                </a:cxn>
              </a:cxnLst>
              <a:rect l="0" t="0" r="r" b="b"/>
              <a:pathLst>
                <a:path w="317">
                  <a:moveTo>
                    <a:pt x="0" y="0"/>
                  </a:moveTo>
                  <a:lnTo>
                    <a:pt x="317" y="0"/>
                  </a:lnTo>
                  <a:lnTo>
                    <a:pt x="317"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6" name="Freeform 27"/>
            <p:cNvSpPr>
              <a:spLocks/>
            </p:cNvSpPr>
            <p:nvPr/>
          </p:nvSpPr>
          <p:spPr bwMode="auto">
            <a:xfrm>
              <a:off x="3623" y="3128"/>
              <a:ext cx="317" cy="0"/>
            </a:xfrm>
            <a:custGeom>
              <a:avLst/>
              <a:gdLst>
                <a:gd name="T0" fmla="*/ 0 w 317"/>
                <a:gd name="T1" fmla="*/ 317 w 317"/>
                <a:gd name="T2" fmla="*/ 317 w 317"/>
              </a:gdLst>
              <a:ahLst/>
              <a:cxnLst>
                <a:cxn ang="0">
                  <a:pos x="T0" y="0"/>
                </a:cxn>
                <a:cxn ang="0">
                  <a:pos x="T1" y="0"/>
                </a:cxn>
                <a:cxn ang="0">
                  <a:pos x="T2" y="0"/>
                </a:cxn>
              </a:cxnLst>
              <a:rect l="0" t="0" r="r" b="b"/>
              <a:pathLst>
                <a:path w="317">
                  <a:moveTo>
                    <a:pt x="0" y="0"/>
                  </a:moveTo>
                  <a:lnTo>
                    <a:pt x="317" y="0"/>
                  </a:lnTo>
                  <a:lnTo>
                    <a:pt x="317"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7" name="Freeform 28"/>
            <p:cNvSpPr>
              <a:spLocks/>
            </p:cNvSpPr>
            <p:nvPr/>
          </p:nvSpPr>
          <p:spPr bwMode="auto">
            <a:xfrm>
              <a:off x="3623" y="2717"/>
              <a:ext cx="317" cy="0"/>
            </a:xfrm>
            <a:custGeom>
              <a:avLst/>
              <a:gdLst>
                <a:gd name="T0" fmla="*/ 0 w 317"/>
                <a:gd name="T1" fmla="*/ 317 w 317"/>
                <a:gd name="T2" fmla="*/ 317 w 317"/>
              </a:gdLst>
              <a:ahLst/>
              <a:cxnLst>
                <a:cxn ang="0">
                  <a:pos x="T0" y="0"/>
                </a:cxn>
                <a:cxn ang="0">
                  <a:pos x="T1" y="0"/>
                </a:cxn>
                <a:cxn ang="0">
                  <a:pos x="T2" y="0"/>
                </a:cxn>
              </a:cxnLst>
              <a:rect l="0" t="0" r="r" b="b"/>
              <a:pathLst>
                <a:path w="317">
                  <a:moveTo>
                    <a:pt x="0" y="0"/>
                  </a:moveTo>
                  <a:lnTo>
                    <a:pt x="317" y="0"/>
                  </a:lnTo>
                  <a:lnTo>
                    <a:pt x="317"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8" name="Freeform 29"/>
            <p:cNvSpPr>
              <a:spLocks/>
            </p:cNvSpPr>
            <p:nvPr/>
          </p:nvSpPr>
          <p:spPr bwMode="auto">
            <a:xfrm>
              <a:off x="3623" y="2306"/>
              <a:ext cx="317" cy="0"/>
            </a:xfrm>
            <a:custGeom>
              <a:avLst/>
              <a:gdLst>
                <a:gd name="T0" fmla="*/ 0 w 317"/>
                <a:gd name="T1" fmla="*/ 317 w 317"/>
                <a:gd name="T2" fmla="*/ 317 w 317"/>
              </a:gdLst>
              <a:ahLst/>
              <a:cxnLst>
                <a:cxn ang="0">
                  <a:pos x="T0" y="0"/>
                </a:cxn>
                <a:cxn ang="0">
                  <a:pos x="T1" y="0"/>
                </a:cxn>
                <a:cxn ang="0">
                  <a:pos x="T2" y="0"/>
                </a:cxn>
              </a:cxnLst>
              <a:rect l="0" t="0" r="r" b="b"/>
              <a:pathLst>
                <a:path w="317">
                  <a:moveTo>
                    <a:pt x="0" y="0"/>
                  </a:moveTo>
                  <a:lnTo>
                    <a:pt x="317" y="0"/>
                  </a:lnTo>
                  <a:lnTo>
                    <a:pt x="317"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9" name="Freeform 30"/>
            <p:cNvSpPr>
              <a:spLocks/>
            </p:cNvSpPr>
            <p:nvPr/>
          </p:nvSpPr>
          <p:spPr bwMode="auto">
            <a:xfrm>
              <a:off x="3623" y="1894"/>
              <a:ext cx="317" cy="0"/>
            </a:xfrm>
            <a:custGeom>
              <a:avLst/>
              <a:gdLst>
                <a:gd name="T0" fmla="*/ 0 w 317"/>
                <a:gd name="T1" fmla="*/ 317 w 317"/>
                <a:gd name="T2" fmla="*/ 317 w 317"/>
              </a:gdLst>
              <a:ahLst/>
              <a:cxnLst>
                <a:cxn ang="0">
                  <a:pos x="T0" y="0"/>
                </a:cxn>
                <a:cxn ang="0">
                  <a:pos x="T1" y="0"/>
                </a:cxn>
                <a:cxn ang="0">
                  <a:pos x="T2" y="0"/>
                </a:cxn>
              </a:cxnLst>
              <a:rect l="0" t="0" r="r" b="b"/>
              <a:pathLst>
                <a:path w="317">
                  <a:moveTo>
                    <a:pt x="0" y="0"/>
                  </a:moveTo>
                  <a:lnTo>
                    <a:pt x="317" y="0"/>
                  </a:lnTo>
                  <a:lnTo>
                    <a:pt x="317"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0" name="Freeform 31"/>
            <p:cNvSpPr>
              <a:spLocks/>
            </p:cNvSpPr>
            <p:nvPr/>
          </p:nvSpPr>
          <p:spPr bwMode="auto">
            <a:xfrm>
              <a:off x="3623" y="1470"/>
              <a:ext cx="317" cy="0"/>
            </a:xfrm>
            <a:custGeom>
              <a:avLst/>
              <a:gdLst>
                <a:gd name="T0" fmla="*/ 0 w 317"/>
                <a:gd name="T1" fmla="*/ 317 w 317"/>
                <a:gd name="T2" fmla="*/ 317 w 317"/>
              </a:gdLst>
              <a:ahLst/>
              <a:cxnLst>
                <a:cxn ang="0">
                  <a:pos x="T0" y="0"/>
                </a:cxn>
                <a:cxn ang="0">
                  <a:pos x="T1" y="0"/>
                </a:cxn>
                <a:cxn ang="0">
                  <a:pos x="T2" y="0"/>
                </a:cxn>
              </a:cxnLst>
              <a:rect l="0" t="0" r="r" b="b"/>
              <a:pathLst>
                <a:path w="317">
                  <a:moveTo>
                    <a:pt x="0" y="0"/>
                  </a:moveTo>
                  <a:lnTo>
                    <a:pt x="317" y="0"/>
                  </a:lnTo>
                  <a:lnTo>
                    <a:pt x="317"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 name="Rectangle 32"/>
            <p:cNvSpPr>
              <a:spLocks noChangeArrowheads="1"/>
            </p:cNvSpPr>
            <p:nvPr/>
          </p:nvSpPr>
          <p:spPr bwMode="auto">
            <a:xfrm>
              <a:off x="3319" y="3361"/>
              <a:ext cx="210"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fr-FR" altLang="fr-FR" sz="2600" b="1" dirty="0" smtClean="0">
                  <a:solidFill>
                    <a:srgbClr val="000000"/>
                  </a:solidFill>
                  <a:latin typeface="Times New Roman" panose="02020603050405020304" pitchFamily="18" charset="0"/>
                </a:rPr>
                <a:t>6</a:t>
              </a:r>
              <a:r>
                <a:rPr kumimoji="0" lang="fr-FR" altLang="fr-FR" sz="2600" b="1" i="0" u="none" strike="noStrike" cap="none" normalizeH="0" baseline="0" dirty="0" smtClean="0">
                  <a:ln>
                    <a:noFill/>
                  </a:ln>
                  <a:solidFill>
                    <a:srgbClr val="000000"/>
                  </a:solidFill>
                  <a:effectLst/>
                  <a:latin typeface="Times New Roman" panose="02020603050405020304" pitchFamily="18" charset="0"/>
                </a:rPr>
                <a:t>0</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32" name="Rectangle 33"/>
            <p:cNvSpPr>
              <a:spLocks noChangeArrowheads="1"/>
            </p:cNvSpPr>
            <p:nvPr/>
          </p:nvSpPr>
          <p:spPr bwMode="auto">
            <a:xfrm>
              <a:off x="3415" y="3361"/>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33" name="Rectangle 34"/>
            <p:cNvSpPr>
              <a:spLocks noChangeArrowheads="1"/>
            </p:cNvSpPr>
            <p:nvPr/>
          </p:nvSpPr>
          <p:spPr bwMode="auto">
            <a:xfrm>
              <a:off x="3512" y="3361"/>
              <a:ext cx="193"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600" b="1" i="0" u="none" strike="noStrike" cap="none" normalizeH="0" baseline="0" smtClean="0">
                  <a:ln>
                    <a:noFill/>
                  </a:ln>
                  <a:solidFill>
                    <a:srgbClr val="000000"/>
                  </a:solidFill>
                  <a:effectLst/>
                  <a:latin typeface="Times New Roman" panose="02020603050405020304" pitchFamily="18" charset="0"/>
                </a:rPr>
                <a:t>0</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34" name="Rectangle 35"/>
            <p:cNvSpPr>
              <a:spLocks noChangeArrowheads="1"/>
            </p:cNvSpPr>
            <p:nvPr/>
          </p:nvSpPr>
          <p:spPr bwMode="auto">
            <a:xfrm>
              <a:off x="4037" y="2950"/>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35" name="Rectangle 36"/>
            <p:cNvSpPr>
              <a:spLocks noChangeArrowheads="1"/>
            </p:cNvSpPr>
            <p:nvPr/>
          </p:nvSpPr>
          <p:spPr bwMode="auto">
            <a:xfrm>
              <a:off x="4134" y="2950"/>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36" name="Rectangle 37"/>
            <p:cNvSpPr>
              <a:spLocks noChangeArrowheads="1"/>
            </p:cNvSpPr>
            <p:nvPr/>
          </p:nvSpPr>
          <p:spPr bwMode="auto">
            <a:xfrm flipH="1">
              <a:off x="4195" y="2950"/>
              <a:ext cx="36"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37" name="Rectangle 38"/>
            <p:cNvSpPr>
              <a:spLocks noChangeArrowheads="1"/>
            </p:cNvSpPr>
            <p:nvPr/>
          </p:nvSpPr>
          <p:spPr bwMode="auto">
            <a:xfrm>
              <a:off x="3319" y="2539"/>
              <a:ext cx="10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fr-FR" altLang="fr-FR" sz="2600" b="1" dirty="0">
                  <a:solidFill>
                    <a:srgbClr val="000000"/>
                  </a:solidFill>
                  <a:latin typeface="Times New Roman" panose="02020603050405020304" pitchFamily="18" charset="0"/>
                </a:rPr>
                <a:t>8</a:t>
              </a: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38" name="Rectangle 39"/>
            <p:cNvSpPr>
              <a:spLocks noChangeArrowheads="1"/>
            </p:cNvSpPr>
            <p:nvPr/>
          </p:nvSpPr>
          <p:spPr bwMode="auto">
            <a:xfrm>
              <a:off x="3415" y="2539"/>
              <a:ext cx="193"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600" b="1" i="0" u="none" strike="noStrike" cap="none" normalizeH="0" baseline="0" dirty="0" smtClean="0">
                  <a:ln>
                    <a:noFill/>
                  </a:ln>
                  <a:solidFill>
                    <a:srgbClr val="000000"/>
                  </a:solidFill>
                  <a:effectLst/>
                  <a:latin typeface="Times New Roman" panose="02020603050405020304" pitchFamily="18" charset="0"/>
                </a:rPr>
                <a:t>0</a:t>
              </a: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39" name="Rectangle 40"/>
            <p:cNvSpPr>
              <a:spLocks noChangeArrowheads="1"/>
            </p:cNvSpPr>
            <p:nvPr/>
          </p:nvSpPr>
          <p:spPr bwMode="auto">
            <a:xfrm>
              <a:off x="3512" y="2539"/>
              <a:ext cx="193"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600" b="1" i="0" u="none" strike="noStrike" cap="none" normalizeH="0" baseline="0" smtClean="0">
                  <a:ln>
                    <a:noFill/>
                  </a:ln>
                  <a:solidFill>
                    <a:srgbClr val="000000"/>
                  </a:solidFill>
                  <a:effectLst/>
                  <a:latin typeface="Times New Roman" panose="02020603050405020304" pitchFamily="18" charset="0"/>
                </a:rPr>
                <a:t>0</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40" name="Rectangle 41"/>
            <p:cNvSpPr>
              <a:spLocks noChangeArrowheads="1"/>
            </p:cNvSpPr>
            <p:nvPr/>
          </p:nvSpPr>
          <p:spPr bwMode="auto">
            <a:xfrm>
              <a:off x="4037" y="2114"/>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41" name="Rectangle 42"/>
            <p:cNvSpPr>
              <a:spLocks noChangeArrowheads="1"/>
            </p:cNvSpPr>
            <p:nvPr/>
          </p:nvSpPr>
          <p:spPr bwMode="auto">
            <a:xfrm>
              <a:off x="4134" y="2114"/>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42" name="Rectangle 43"/>
            <p:cNvSpPr>
              <a:spLocks noChangeArrowheads="1"/>
            </p:cNvSpPr>
            <p:nvPr/>
          </p:nvSpPr>
          <p:spPr bwMode="auto">
            <a:xfrm>
              <a:off x="4231" y="2114"/>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43" name="Rectangle 44"/>
            <p:cNvSpPr>
              <a:spLocks noChangeArrowheads="1"/>
            </p:cNvSpPr>
            <p:nvPr/>
          </p:nvSpPr>
          <p:spPr bwMode="auto">
            <a:xfrm>
              <a:off x="3319" y="1703"/>
              <a:ext cx="42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fr-FR" altLang="fr-FR" sz="2600" b="1" dirty="0" smtClean="0">
                  <a:solidFill>
                    <a:srgbClr val="000000"/>
                  </a:solidFill>
                  <a:latin typeface="Times New Roman" panose="02020603050405020304" pitchFamily="18" charset="0"/>
                </a:rPr>
                <a:t>1000</a:t>
              </a: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44" name="Rectangle 45"/>
            <p:cNvSpPr>
              <a:spLocks noChangeArrowheads="1"/>
            </p:cNvSpPr>
            <p:nvPr/>
          </p:nvSpPr>
          <p:spPr bwMode="auto">
            <a:xfrm>
              <a:off x="3415" y="1703"/>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45" name="Rectangle 46"/>
            <p:cNvSpPr>
              <a:spLocks noChangeArrowheads="1"/>
            </p:cNvSpPr>
            <p:nvPr/>
          </p:nvSpPr>
          <p:spPr bwMode="auto">
            <a:xfrm>
              <a:off x="3512" y="1703"/>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46" name="Rectangle 47"/>
            <p:cNvSpPr>
              <a:spLocks noChangeArrowheads="1"/>
            </p:cNvSpPr>
            <p:nvPr/>
          </p:nvSpPr>
          <p:spPr bwMode="auto">
            <a:xfrm>
              <a:off x="4037" y="1292"/>
              <a:ext cx="193"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600" b="1" i="0" u="none" strike="noStrike" cap="none" normalizeH="0" baseline="0" dirty="0" smtClean="0">
                  <a:ln>
                    <a:noFill/>
                  </a:ln>
                  <a:solidFill>
                    <a:srgbClr val="000000"/>
                  </a:solidFill>
                  <a:effectLst/>
                  <a:latin typeface="Times New Roman" panose="02020603050405020304" pitchFamily="18" charset="0"/>
                </a:rPr>
                <a:t>6</a:t>
              </a: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49" name="Rectangle 50"/>
            <p:cNvSpPr>
              <a:spLocks noChangeArrowheads="1"/>
            </p:cNvSpPr>
            <p:nvPr/>
          </p:nvSpPr>
          <p:spPr bwMode="auto">
            <a:xfrm>
              <a:off x="4037" y="826"/>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50" name="Freeform 51"/>
            <p:cNvSpPr>
              <a:spLocks/>
            </p:cNvSpPr>
            <p:nvPr/>
          </p:nvSpPr>
          <p:spPr bwMode="auto">
            <a:xfrm>
              <a:off x="1951" y="2659"/>
              <a:ext cx="221" cy="1291"/>
            </a:xfrm>
            <a:custGeom>
              <a:avLst/>
              <a:gdLst>
                <a:gd name="T0" fmla="*/ 152 w 221"/>
                <a:gd name="T1" fmla="*/ 2467 h 2494"/>
                <a:gd name="T2" fmla="*/ 96 w 221"/>
                <a:gd name="T3" fmla="*/ 2426 h 2494"/>
                <a:gd name="T4" fmla="*/ 55 w 221"/>
                <a:gd name="T5" fmla="*/ 2385 h 2494"/>
                <a:gd name="T6" fmla="*/ 27 w 221"/>
                <a:gd name="T7" fmla="*/ 2343 h 2494"/>
                <a:gd name="T8" fmla="*/ 0 w 221"/>
                <a:gd name="T9" fmla="*/ 2302 h 2494"/>
                <a:gd name="T10" fmla="*/ 13 w 221"/>
                <a:gd name="T11" fmla="*/ 2247 h 2494"/>
                <a:gd name="T12" fmla="*/ 69 w 221"/>
                <a:gd name="T13" fmla="*/ 2206 h 2494"/>
                <a:gd name="T14" fmla="*/ 124 w 221"/>
                <a:gd name="T15" fmla="*/ 2165 h 2494"/>
                <a:gd name="T16" fmla="*/ 165 w 221"/>
                <a:gd name="T17" fmla="*/ 2138 h 2494"/>
                <a:gd name="T18" fmla="*/ 207 w 221"/>
                <a:gd name="T19" fmla="*/ 2097 h 2494"/>
                <a:gd name="T20" fmla="*/ 207 w 221"/>
                <a:gd name="T21" fmla="*/ 2042 h 2494"/>
                <a:gd name="T22" fmla="*/ 165 w 221"/>
                <a:gd name="T23" fmla="*/ 2015 h 2494"/>
                <a:gd name="T24" fmla="*/ 124 w 221"/>
                <a:gd name="T25" fmla="*/ 1987 h 2494"/>
                <a:gd name="T26" fmla="*/ 69 w 221"/>
                <a:gd name="T27" fmla="*/ 1946 h 2494"/>
                <a:gd name="T28" fmla="*/ 27 w 221"/>
                <a:gd name="T29" fmla="*/ 1919 h 2494"/>
                <a:gd name="T30" fmla="*/ 0 w 221"/>
                <a:gd name="T31" fmla="*/ 1850 h 2494"/>
                <a:gd name="T32" fmla="*/ 41 w 221"/>
                <a:gd name="T33" fmla="*/ 1809 h 2494"/>
                <a:gd name="T34" fmla="*/ 96 w 221"/>
                <a:gd name="T35" fmla="*/ 1768 h 2494"/>
                <a:gd name="T36" fmla="*/ 152 w 221"/>
                <a:gd name="T37" fmla="*/ 1727 h 2494"/>
                <a:gd name="T38" fmla="*/ 193 w 221"/>
                <a:gd name="T39" fmla="*/ 1699 h 2494"/>
                <a:gd name="T40" fmla="*/ 207 w 221"/>
                <a:gd name="T41" fmla="*/ 1658 h 2494"/>
                <a:gd name="T42" fmla="*/ 193 w 221"/>
                <a:gd name="T43" fmla="*/ 1617 h 2494"/>
                <a:gd name="T44" fmla="*/ 152 w 221"/>
                <a:gd name="T45" fmla="*/ 1590 h 2494"/>
                <a:gd name="T46" fmla="*/ 96 w 221"/>
                <a:gd name="T47" fmla="*/ 1549 h 2494"/>
                <a:gd name="T48" fmla="*/ 41 w 221"/>
                <a:gd name="T49" fmla="*/ 1507 h 2494"/>
                <a:gd name="T50" fmla="*/ 0 w 221"/>
                <a:gd name="T51" fmla="*/ 1466 h 2494"/>
                <a:gd name="T52" fmla="*/ 13 w 221"/>
                <a:gd name="T53" fmla="*/ 1412 h 2494"/>
                <a:gd name="T54" fmla="*/ 55 w 221"/>
                <a:gd name="T55" fmla="*/ 1384 h 2494"/>
                <a:gd name="T56" fmla="*/ 110 w 221"/>
                <a:gd name="T57" fmla="*/ 1343 h 2494"/>
                <a:gd name="T58" fmla="*/ 152 w 221"/>
                <a:gd name="T59" fmla="*/ 1316 h 2494"/>
                <a:gd name="T60" fmla="*/ 193 w 221"/>
                <a:gd name="T61" fmla="*/ 1275 h 2494"/>
                <a:gd name="T62" fmla="*/ 207 w 221"/>
                <a:gd name="T63" fmla="*/ 1233 h 2494"/>
                <a:gd name="T64" fmla="*/ 179 w 221"/>
                <a:gd name="T65" fmla="*/ 1192 h 2494"/>
                <a:gd name="T66" fmla="*/ 138 w 221"/>
                <a:gd name="T67" fmla="*/ 1165 h 2494"/>
                <a:gd name="T68" fmla="*/ 82 w 221"/>
                <a:gd name="T69" fmla="*/ 1124 h 2494"/>
                <a:gd name="T70" fmla="*/ 41 w 221"/>
                <a:gd name="T71" fmla="*/ 1096 h 2494"/>
                <a:gd name="T72" fmla="*/ 0 w 221"/>
                <a:gd name="T73" fmla="*/ 1055 h 2494"/>
                <a:gd name="T74" fmla="*/ 13 w 221"/>
                <a:gd name="T75" fmla="*/ 1014 h 2494"/>
                <a:gd name="T76" fmla="*/ 41 w 221"/>
                <a:gd name="T77" fmla="*/ 973 h 2494"/>
                <a:gd name="T78" fmla="*/ 69 w 221"/>
                <a:gd name="T79" fmla="*/ 932 h 2494"/>
                <a:gd name="T80" fmla="*/ 110 w 221"/>
                <a:gd name="T81" fmla="*/ 905 h 2494"/>
                <a:gd name="T82" fmla="*/ 152 w 221"/>
                <a:gd name="T83" fmla="*/ 863 h 2494"/>
                <a:gd name="T84" fmla="*/ 152 w 221"/>
                <a:gd name="T85" fmla="*/ 822 h 2494"/>
                <a:gd name="T86" fmla="*/ 124 w 221"/>
                <a:gd name="T87" fmla="*/ 768 h 2494"/>
                <a:gd name="T88" fmla="*/ 82 w 221"/>
                <a:gd name="T89" fmla="*/ 726 h 2494"/>
                <a:gd name="T90" fmla="*/ 41 w 221"/>
                <a:gd name="T91" fmla="*/ 685 h 2494"/>
                <a:gd name="T92" fmla="*/ 13 w 221"/>
                <a:gd name="T93" fmla="*/ 658 h 2494"/>
                <a:gd name="T94" fmla="*/ 0 w 221"/>
                <a:gd name="T95" fmla="*/ 617 h 2494"/>
                <a:gd name="T96" fmla="*/ 41 w 221"/>
                <a:gd name="T97" fmla="*/ 562 h 2494"/>
                <a:gd name="T98" fmla="*/ 96 w 221"/>
                <a:gd name="T99" fmla="*/ 535 h 2494"/>
                <a:gd name="T100" fmla="*/ 152 w 221"/>
                <a:gd name="T101" fmla="*/ 493 h 2494"/>
                <a:gd name="T102" fmla="*/ 193 w 221"/>
                <a:gd name="T103" fmla="*/ 466 h 2494"/>
                <a:gd name="T104" fmla="*/ 207 w 221"/>
                <a:gd name="T105" fmla="*/ 425 h 2494"/>
                <a:gd name="T106" fmla="*/ 193 w 221"/>
                <a:gd name="T107" fmla="*/ 384 h 2494"/>
                <a:gd name="T108" fmla="*/ 152 w 221"/>
                <a:gd name="T109" fmla="*/ 343 h 2494"/>
                <a:gd name="T110" fmla="*/ 110 w 221"/>
                <a:gd name="T111" fmla="*/ 315 h 2494"/>
                <a:gd name="T112" fmla="*/ 55 w 221"/>
                <a:gd name="T113" fmla="*/ 274 h 2494"/>
                <a:gd name="T114" fmla="*/ 13 w 221"/>
                <a:gd name="T115" fmla="*/ 233 h 2494"/>
                <a:gd name="T116" fmla="*/ 13 w 221"/>
                <a:gd name="T117" fmla="*/ 178 h 2494"/>
                <a:gd name="T118" fmla="*/ 27 w 221"/>
                <a:gd name="T119" fmla="*/ 137 h 2494"/>
                <a:gd name="T120" fmla="*/ 69 w 221"/>
                <a:gd name="T121" fmla="*/ 96 h 2494"/>
                <a:gd name="T122" fmla="*/ 110 w 221"/>
                <a:gd name="T123" fmla="*/ 55 h 2494"/>
                <a:gd name="T124" fmla="*/ 179 w 221"/>
                <a:gd name="T125" fmla="*/ 28 h 2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1" h="2494">
                  <a:moveTo>
                    <a:pt x="207" y="2494"/>
                  </a:moveTo>
                  <a:lnTo>
                    <a:pt x="207" y="2480"/>
                  </a:lnTo>
                  <a:lnTo>
                    <a:pt x="193" y="2480"/>
                  </a:lnTo>
                  <a:lnTo>
                    <a:pt x="193" y="2480"/>
                  </a:lnTo>
                  <a:lnTo>
                    <a:pt x="193" y="2480"/>
                  </a:lnTo>
                  <a:lnTo>
                    <a:pt x="179" y="2467"/>
                  </a:lnTo>
                  <a:lnTo>
                    <a:pt x="179" y="2467"/>
                  </a:lnTo>
                  <a:lnTo>
                    <a:pt x="165" y="2467"/>
                  </a:lnTo>
                  <a:lnTo>
                    <a:pt x="152" y="2467"/>
                  </a:lnTo>
                  <a:lnTo>
                    <a:pt x="152" y="2453"/>
                  </a:lnTo>
                  <a:lnTo>
                    <a:pt x="138" y="2453"/>
                  </a:lnTo>
                  <a:lnTo>
                    <a:pt x="124" y="2439"/>
                  </a:lnTo>
                  <a:lnTo>
                    <a:pt x="124" y="2439"/>
                  </a:lnTo>
                  <a:lnTo>
                    <a:pt x="124" y="2439"/>
                  </a:lnTo>
                  <a:lnTo>
                    <a:pt x="110" y="2426"/>
                  </a:lnTo>
                  <a:lnTo>
                    <a:pt x="110" y="2426"/>
                  </a:lnTo>
                  <a:lnTo>
                    <a:pt x="96" y="2426"/>
                  </a:lnTo>
                  <a:lnTo>
                    <a:pt x="96" y="2426"/>
                  </a:lnTo>
                  <a:lnTo>
                    <a:pt x="96" y="2412"/>
                  </a:lnTo>
                  <a:lnTo>
                    <a:pt x="82" y="2412"/>
                  </a:lnTo>
                  <a:lnTo>
                    <a:pt x="82" y="2412"/>
                  </a:lnTo>
                  <a:lnTo>
                    <a:pt x="82" y="2412"/>
                  </a:lnTo>
                  <a:lnTo>
                    <a:pt x="82" y="2412"/>
                  </a:lnTo>
                  <a:lnTo>
                    <a:pt x="69" y="2398"/>
                  </a:lnTo>
                  <a:lnTo>
                    <a:pt x="69" y="2398"/>
                  </a:lnTo>
                  <a:lnTo>
                    <a:pt x="55" y="2398"/>
                  </a:lnTo>
                  <a:lnTo>
                    <a:pt x="55" y="2385"/>
                  </a:lnTo>
                  <a:lnTo>
                    <a:pt x="55" y="2385"/>
                  </a:lnTo>
                  <a:lnTo>
                    <a:pt x="41" y="2371"/>
                  </a:lnTo>
                  <a:lnTo>
                    <a:pt x="41" y="2371"/>
                  </a:lnTo>
                  <a:lnTo>
                    <a:pt x="41" y="2371"/>
                  </a:lnTo>
                  <a:lnTo>
                    <a:pt x="41" y="2357"/>
                  </a:lnTo>
                  <a:lnTo>
                    <a:pt x="27" y="2357"/>
                  </a:lnTo>
                  <a:lnTo>
                    <a:pt x="27" y="2357"/>
                  </a:lnTo>
                  <a:lnTo>
                    <a:pt x="27" y="2343"/>
                  </a:lnTo>
                  <a:lnTo>
                    <a:pt x="27" y="2343"/>
                  </a:lnTo>
                  <a:lnTo>
                    <a:pt x="13" y="2343"/>
                  </a:lnTo>
                  <a:lnTo>
                    <a:pt x="13" y="2330"/>
                  </a:lnTo>
                  <a:lnTo>
                    <a:pt x="13" y="2330"/>
                  </a:lnTo>
                  <a:lnTo>
                    <a:pt x="13" y="2330"/>
                  </a:lnTo>
                  <a:lnTo>
                    <a:pt x="13" y="2330"/>
                  </a:lnTo>
                  <a:lnTo>
                    <a:pt x="13" y="2316"/>
                  </a:lnTo>
                  <a:lnTo>
                    <a:pt x="13" y="2316"/>
                  </a:lnTo>
                  <a:lnTo>
                    <a:pt x="13" y="2316"/>
                  </a:lnTo>
                  <a:lnTo>
                    <a:pt x="0" y="2302"/>
                  </a:lnTo>
                  <a:lnTo>
                    <a:pt x="0" y="2302"/>
                  </a:lnTo>
                  <a:lnTo>
                    <a:pt x="0" y="2302"/>
                  </a:lnTo>
                  <a:lnTo>
                    <a:pt x="0" y="2275"/>
                  </a:lnTo>
                  <a:lnTo>
                    <a:pt x="0" y="2261"/>
                  </a:lnTo>
                  <a:lnTo>
                    <a:pt x="0" y="2261"/>
                  </a:lnTo>
                  <a:lnTo>
                    <a:pt x="13" y="2261"/>
                  </a:lnTo>
                  <a:lnTo>
                    <a:pt x="13" y="2247"/>
                  </a:lnTo>
                  <a:lnTo>
                    <a:pt x="13" y="2247"/>
                  </a:lnTo>
                  <a:lnTo>
                    <a:pt x="13" y="2247"/>
                  </a:lnTo>
                  <a:lnTo>
                    <a:pt x="27" y="2247"/>
                  </a:lnTo>
                  <a:lnTo>
                    <a:pt x="27" y="2234"/>
                  </a:lnTo>
                  <a:lnTo>
                    <a:pt x="41" y="2220"/>
                  </a:lnTo>
                  <a:lnTo>
                    <a:pt x="41" y="2220"/>
                  </a:lnTo>
                  <a:lnTo>
                    <a:pt x="41" y="2220"/>
                  </a:lnTo>
                  <a:lnTo>
                    <a:pt x="55" y="2220"/>
                  </a:lnTo>
                  <a:lnTo>
                    <a:pt x="55" y="2220"/>
                  </a:lnTo>
                  <a:lnTo>
                    <a:pt x="55" y="2206"/>
                  </a:lnTo>
                  <a:lnTo>
                    <a:pt x="69" y="2206"/>
                  </a:lnTo>
                  <a:lnTo>
                    <a:pt x="69" y="2206"/>
                  </a:lnTo>
                  <a:lnTo>
                    <a:pt x="82" y="2193"/>
                  </a:lnTo>
                  <a:lnTo>
                    <a:pt x="82" y="2193"/>
                  </a:lnTo>
                  <a:lnTo>
                    <a:pt x="82" y="2193"/>
                  </a:lnTo>
                  <a:lnTo>
                    <a:pt x="96" y="2179"/>
                  </a:lnTo>
                  <a:lnTo>
                    <a:pt x="110" y="2179"/>
                  </a:lnTo>
                  <a:lnTo>
                    <a:pt x="110" y="2179"/>
                  </a:lnTo>
                  <a:lnTo>
                    <a:pt x="124" y="2165"/>
                  </a:lnTo>
                  <a:lnTo>
                    <a:pt x="124" y="2165"/>
                  </a:lnTo>
                  <a:lnTo>
                    <a:pt x="124" y="2165"/>
                  </a:lnTo>
                  <a:lnTo>
                    <a:pt x="138" y="2152"/>
                  </a:lnTo>
                  <a:lnTo>
                    <a:pt x="138" y="2152"/>
                  </a:lnTo>
                  <a:lnTo>
                    <a:pt x="138" y="2152"/>
                  </a:lnTo>
                  <a:lnTo>
                    <a:pt x="152" y="2152"/>
                  </a:lnTo>
                  <a:lnTo>
                    <a:pt x="152" y="2138"/>
                  </a:lnTo>
                  <a:lnTo>
                    <a:pt x="165" y="2138"/>
                  </a:lnTo>
                  <a:lnTo>
                    <a:pt x="165" y="2138"/>
                  </a:lnTo>
                  <a:lnTo>
                    <a:pt x="165" y="2138"/>
                  </a:lnTo>
                  <a:lnTo>
                    <a:pt x="179" y="2124"/>
                  </a:lnTo>
                  <a:lnTo>
                    <a:pt x="179" y="2124"/>
                  </a:lnTo>
                  <a:lnTo>
                    <a:pt x="179" y="2124"/>
                  </a:lnTo>
                  <a:lnTo>
                    <a:pt x="193" y="2110"/>
                  </a:lnTo>
                  <a:lnTo>
                    <a:pt x="193" y="2110"/>
                  </a:lnTo>
                  <a:lnTo>
                    <a:pt x="193" y="2110"/>
                  </a:lnTo>
                  <a:lnTo>
                    <a:pt x="193" y="2097"/>
                  </a:lnTo>
                  <a:lnTo>
                    <a:pt x="207" y="2097"/>
                  </a:lnTo>
                  <a:lnTo>
                    <a:pt x="207" y="2097"/>
                  </a:lnTo>
                  <a:lnTo>
                    <a:pt x="207" y="2083"/>
                  </a:lnTo>
                  <a:lnTo>
                    <a:pt x="207" y="2083"/>
                  </a:lnTo>
                  <a:lnTo>
                    <a:pt x="207" y="2083"/>
                  </a:lnTo>
                  <a:lnTo>
                    <a:pt x="207" y="2069"/>
                  </a:lnTo>
                  <a:lnTo>
                    <a:pt x="207" y="2069"/>
                  </a:lnTo>
                  <a:lnTo>
                    <a:pt x="207" y="2056"/>
                  </a:lnTo>
                  <a:lnTo>
                    <a:pt x="207" y="2056"/>
                  </a:lnTo>
                  <a:lnTo>
                    <a:pt x="207" y="2056"/>
                  </a:lnTo>
                  <a:lnTo>
                    <a:pt x="207" y="2042"/>
                  </a:lnTo>
                  <a:lnTo>
                    <a:pt x="193" y="2042"/>
                  </a:lnTo>
                  <a:lnTo>
                    <a:pt x="193" y="2042"/>
                  </a:lnTo>
                  <a:lnTo>
                    <a:pt x="193" y="2042"/>
                  </a:lnTo>
                  <a:lnTo>
                    <a:pt x="193" y="2028"/>
                  </a:lnTo>
                  <a:lnTo>
                    <a:pt x="179" y="2028"/>
                  </a:lnTo>
                  <a:lnTo>
                    <a:pt x="179" y="2028"/>
                  </a:lnTo>
                  <a:lnTo>
                    <a:pt x="179" y="2015"/>
                  </a:lnTo>
                  <a:lnTo>
                    <a:pt x="165" y="2015"/>
                  </a:lnTo>
                  <a:lnTo>
                    <a:pt x="165" y="2015"/>
                  </a:lnTo>
                  <a:lnTo>
                    <a:pt x="165" y="2015"/>
                  </a:lnTo>
                  <a:lnTo>
                    <a:pt x="152" y="2001"/>
                  </a:lnTo>
                  <a:lnTo>
                    <a:pt x="152" y="2001"/>
                  </a:lnTo>
                  <a:lnTo>
                    <a:pt x="152" y="2001"/>
                  </a:lnTo>
                  <a:lnTo>
                    <a:pt x="138" y="2001"/>
                  </a:lnTo>
                  <a:lnTo>
                    <a:pt x="138" y="1987"/>
                  </a:lnTo>
                  <a:lnTo>
                    <a:pt x="124" y="1987"/>
                  </a:lnTo>
                  <a:lnTo>
                    <a:pt x="124" y="1987"/>
                  </a:lnTo>
                  <a:lnTo>
                    <a:pt x="124" y="1987"/>
                  </a:lnTo>
                  <a:lnTo>
                    <a:pt x="110" y="1973"/>
                  </a:lnTo>
                  <a:lnTo>
                    <a:pt x="110" y="1973"/>
                  </a:lnTo>
                  <a:lnTo>
                    <a:pt x="110" y="1973"/>
                  </a:lnTo>
                  <a:lnTo>
                    <a:pt x="96" y="1960"/>
                  </a:lnTo>
                  <a:lnTo>
                    <a:pt x="96" y="1960"/>
                  </a:lnTo>
                  <a:lnTo>
                    <a:pt x="82" y="1960"/>
                  </a:lnTo>
                  <a:lnTo>
                    <a:pt x="82" y="1960"/>
                  </a:lnTo>
                  <a:lnTo>
                    <a:pt x="69" y="1946"/>
                  </a:lnTo>
                  <a:lnTo>
                    <a:pt x="69" y="1946"/>
                  </a:lnTo>
                  <a:lnTo>
                    <a:pt x="69" y="1946"/>
                  </a:lnTo>
                  <a:lnTo>
                    <a:pt x="55" y="1932"/>
                  </a:lnTo>
                  <a:lnTo>
                    <a:pt x="55" y="1932"/>
                  </a:lnTo>
                  <a:lnTo>
                    <a:pt x="55" y="1932"/>
                  </a:lnTo>
                  <a:lnTo>
                    <a:pt x="41" y="1932"/>
                  </a:lnTo>
                  <a:lnTo>
                    <a:pt x="41" y="1932"/>
                  </a:lnTo>
                  <a:lnTo>
                    <a:pt x="41" y="1919"/>
                  </a:lnTo>
                  <a:lnTo>
                    <a:pt x="27" y="1919"/>
                  </a:lnTo>
                  <a:lnTo>
                    <a:pt x="27" y="1919"/>
                  </a:lnTo>
                  <a:lnTo>
                    <a:pt x="13" y="1905"/>
                  </a:lnTo>
                  <a:lnTo>
                    <a:pt x="13" y="1905"/>
                  </a:lnTo>
                  <a:lnTo>
                    <a:pt x="13" y="1891"/>
                  </a:lnTo>
                  <a:lnTo>
                    <a:pt x="13" y="1891"/>
                  </a:lnTo>
                  <a:lnTo>
                    <a:pt x="0" y="1891"/>
                  </a:lnTo>
                  <a:lnTo>
                    <a:pt x="0" y="1877"/>
                  </a:lnTo>
                  <a:lnTo>
                    <a:pt x="0" y="1877"/>
                  </a:lnTo>
                  <a:lnTo>
                    <a:pt x="0" y="1850"/>
                  </a:lnTo>
                  <a:lnTo>
                    <a:pt x="0" y="1850"/>
                  </a:lnTo>
                  <a:lnTo>
                    <a:pt x="0" y="1850"/>
                  </a:lnTo>
                  <a:lnTo>
                    <a:pt x="13" y="1836"/>
                  </a:lnTo>
                  <a:lnTo>
                    <a:pt x="13" y="1836"/>
                  </a:lnTo>
                  <a:lnTo>
                    <a:pt x="13" y="1836"/>
                  </a:lnTo>
                  <a:lnTo>
                    <a:pt x="13" y="1836"/>
                  </a:lnTo>
                  <a:lnTo>
                    <a:pt x="27" y="1823"/>
                  </a:lnTo>
                  <a:lnTo>
                    <a:pt x="27" y="1823"/>
                  </a:lnTo>
                  <a:lnTo>
                    <a:pt x="41" y="1809"/>
                  </a:lnTo>
                  <a:lnTo>
                    <a:pt x="41" y="1809"/>
                  </a:lnTo>
                  <a:lnTo>
                    <a:pt x="41" y="1809"/>
                  </a:lnTo>
                  <a:lnTo>
                    <a:pt x="55" y="1809"/>
                  </a:lnTo>
                  <a:lnTo>
                    <a:pt x="55" y="1795"/>
                  </a:lnTo>
                  <a:lnTo>
                    <a:pt x="55" y="1795"/>
                  </a:lnTo>
                  <a:lnTo>
                    <a:pt x="69" y="1795"/>
                  </a:lnTo>
                  <a:lnTo>
                    <a:pt x="69" y="1782"/>
                  </a:lnTo>
                  <a:lnTo>
                    <a:pt x="82" y="1782"/>
                  </a:lnTo>
                  <a:lnTo>
                    <a:pt x="82" y="1782"/>
                  </a:lnTo>
                  <a:lnTo>
                    <a:pt x="96" y="1768"/>
                  </a:lnTo>
                  <a:lnTo>
                    <a:pt x="110" y="1768"/>
                  </a:lnTo>
                  <a:lnTo>
                    <a:pt x="110" y="1754"/>
                  </a:lnTo>
                  <a:lnTo>
                    <a:pt x="124" y="1754"/>
                  </a:lnTo>
                  <a:lnTo>
                    <a:pt x="124" y="1754"/>
                  </a:lnTo>
                  <a:lnTo>
                    <a:pt x="124" y="1754"/>
                  </a:lnTo>
                  <a:lnTo>
                    <a:pt x="138" y="1740"/>
                  </a:lnTo>
                  <a:lnTo>
                    <a:pt x="138" y="1740"/>
                  </a:lnTo>
                  <a:lnTo>
                    <a:pt x="138" y="1740"/>
                  </a:lnTo>
                  <a:lnTo>
                    <a:pt x="152" y="1727"/>
                  </a:lnTo>
                  <a:lnTo>
                    <a:pt x="152" y="1727"/>
                  </a:lnTo>
                  <a:lnTo>
                    <a:pt x="165" y="1727"/>
                  </a:lnTo>
                  <a:lnTo>
                    <a:pt x="165" y="1727"/>
                  </a:lnTo>
                  <a:lnTo>
                    <a:pt x="165" y="1713"/>
                  </a:lnTo>
                  <a:lnTo>
                    <a:pt x="179" y="1713"/>
                  </a:lnTo>
                  <a:lnTo>
                    <a:pt x="179" y="1713"/>
                  </a:lnTo>
                  <a:lnTo>
                    <a:pt x="179" y="1713"/>
                  </a:lnTo>
                  <a:lnTo>
                    <a:pt x="193" y="1699"/>
                  </a:lnTo>
                  <a:lnTo>
                    <a:pt x="193" y="1699"/>
                  </a:lnTo>
                  <a:lnTo>
                    <a:pt x="193" y="1699"/>
                  </a:lnTo>
                  <a:lnTo>
                    <a:pt x="193" y="1686"/>
                  </a:lnTo>
                  <a:lnTo>
                    <a:pt x="193" y="1686"/>
                  </a:lnTo>
                  <a:lnTo>
                    <a:pt x="207" y="1686"/>
                  </a:lnTo>
                  <a:lnTo>
                    <a:pt x="207" y="1686"/>
                  </a:lnTo>
                  <a:lnTo>
                    <a:pt x="207" y="1672"/>
                  </a:lnTo>
                  <a:lnTo>
                    <a:pt x="207" y="1672"/>
                  </a:lnTo>
                  <a:lnTo>
                    <a:pt x="207" y="1658"/>
                  </a:lnTo>
                  <a:lnTo>
                    <a:pt x="207" y="1658"/>
                  </a:lnTo>
                  <a:lnTo>
                    <a:pt x="207" y="1658"/>
                  </a:lnTo>
                  <a:lnTo>
                    <a:pt x="207" y="1645"/>
                  </a:lnTo>
                  <a:lnTo>
                    <a:pt x="207" y="1645"/>
                  </a:lnTo>
                  <a:lnTo>
                    <a:pt x="207" y="1645"/>
                  </a:lnTo>
                  <a:lnTo>
                    <a:pt x="207" y="1631"/>
                  </a:lnTo>
                  <a:lnTo>
                    <a:pt x="193" y="1631"/>
                  </a:lnTo>
                  <a:lnTo>
                    <a:pt x="193" y="1631"/>
                  </a:lnTo>
                  <a:lnTo>
                    <a:pt x="193" y="1617"/>
                  </a:lnTo>
                  <a:lnTo>
                    <a:pt x="193" y="1617"/>
                  </a:lnTo>
                  <a:lnTo>
                    <a:pt x="179" y="1617"/>
                  </a:lnTo>
                  <a:lnTo>
                    <a:pt x="179" y="1617"/>
                  </a:lnTo>
                  <a:lnTo>
                    <a:pt x="179" y="1603"/>
                  </a:lnTo>
                  <a:lnTo>
                    <a:pt x="179" y="1603"/>
                  </a:lnTo>
                  <a:lnTo>
                    <a:pt x="165" y="1603"/>
                  </a:lnTo>
                  <a:lnTo>
                    <a:pt x="165" y="1603"/>
                  </a:lnTo>
                  <a:lnTo>
                    <a:pt x="165" y="1590"/>
                  </a:lnTo>
                  <a:lnTo>
                    <a:pt x="152" y="1590"/>
                  </a:lnTo>
                  <a:lnTo>
                    <a:pt x="152" y="1590"/>
                  </a:lnTo>
                  <a:lnTo>
                    <a:pt x="138" y="1576"/>
                  </a:lnTo>
                  <a:lnTo>
                    <a:pt x="138" y="1576"/>
                  </a:lnTo>
                  <a:lnTo>
                    <a:pt x="138" y="1576"/>
                  </a:lnTo>
                  <a:lnTo>
                    <a:pt x="124" y="1576"/>
                  </a:lnTo>
                  <a:lnTo>
                    <a:pt x="124" y="1562"/>
                  </a:lnTo>
                  <a:lnTo>
                    <a:pt x="110" y="1562"/>
                  </a:lnTo>
                  <a:lnTo>
                    <a:pt x="110" y="1562"/>
                  </a:lnTo>
                  <a:lnTo>
                    <a:pt x="110" y="1549"/>
                  </a:lnTo>
                  <a:lnTo>
                    <a:pt x="96" y="1549"/>
                  </a:lnTo>
                  <a:lnTo>
                    <a:pt x="82" y="1549"/>
                  </a:lnTo>
                  <a:lnTo>
                    <a:pt x="82" y="1535"/>
                  </a:lnTo>
                  <a:lnTo>
                    <a:pt x="69" y="1535"/>
                  </a:lnTo>
                  <a:lnTo>
                    <a:pt x="69" y="1535"/>
                  </a:lnTo>
                  <a:lnTo>
                    <a:pt x="55" y="1521"/>
                  </a:lnTo>
                  <a:lnTo>
                    <a:pt x="55" y="1521"/>
                  </a:lnTo>
                  <a:lnTo>
                    <a:pt x="55" y="1521"/>
                  </a:lnTo>
                  <a:lnTo>
                    <a:pt x="41" y="1507"/>
                  </a:lnTo>
                  <a:lnTo>
                    <a:pt x="41" y="1507"/>
                  </a:lnTo>
                  <a:lnTo>
                    <a:pt x="41" y="1507"/>
                  </a:lnTo>
                  <a:lnTo>
                    <a:pt x="27" y="1507"/>
                  </a:lnTo>
                  <a:lnTo>
                    <a:pt x="27" y="1494"/>
                  </a:lnTo>
                  <a:lnTo>
                    <a:pt x="27" y="1494"/>
                  </a:lnTo>
                  <a:lnTo>
                    <a:pt x="13" y="1494"/>
                  </a:lnTo>
                  <a:lnTo>
                    <a:pt x="13" y="1480"/>
                  </a:lnTo>
                  <a:lnTo>
                    <a:pt x="13" y="1480"/>
                  </a:lnTo>
                  <a:lnTo>
                    <a:pt x="13" y="1480"/>
                  </a:lnTo>
                  <a:lnTo>
                    <a:pt x="0" y="1466"/>
                  </a:lnTo>
                  <a:lnTo>
                    <a:pt x="0" y="1466"/>
                  </a:lnTo>
                  <a:lnTo>
                    <a:pt x="0" y="1466"/>
                  </a:lnTo>
                  <a:lnTo>
                    <a:pt x="0" y="1439"/>
                  </a:lnTo>
                  <a:lnTo>
                    <a:pt x="0" y="1439"/>
                  </a:lnTo>
                  <a:lnTo>
                    <a:pt x="0" y="1425"/>
                  </a:lnTo>
                  <a:lnTo>
                    <a:pt x="13" y="1425"/>
                  </a:lnTo>
                  <a:lnTo>
                    <a:pt x="13" y="1425"/>
                  </a:lnTo>
                  <a:lnTo>
                    <a:pt x="13" y="1425"/>
                  </a:lnTo>
                  <a:lnTo>
                    <a:pt x="13" y="1412"/>
                  </a:lnTo>
                  <a:lnTo>
                    <a:pt x="27" y="1412"/>
                  </a:lnTo>
                  <a:lnTo>
                    <a:pt x="27" y="1412"/>
                  </a:lnTo>
                  <a:lnTo>
                    <a:pt x="27" y="1398"/>
                  </a:lnTo>
                  <a:lnTo>
                    <a:pt x="41" y="1398"/>
                  </a:lnTo>
                  <a:lnTo>
                    <a:pt x="41" y="1398"/>
                  </a:lnTo>
                  <a:lnTo>
                    <a:pt x="41" y="1384"/>
                  </a:lnTo>
                  <a:lnTo>
                    <a:pt x="55" y="1384"/>
                  </a:lnTo>
                  <a:lnTo>
                    <a:pt x="55" y="1384"/>
                  </a:lnTo>
                  <a:lnTo>
                    <a:pt x="55" y="1384"/>
                  </a:lnTo>
                  <a:lnTo>
                    <a:pt x="69" y="1384"/>
                  </a:lnTo>
                  <a:lnTo>
                    <a:pt x="69" y="1370"/>
                  </a:lnTo>
                  <a:lnTo>
                    <a:pt x="69" y="1370"/>
                  </a:lnTo>
                  <a:lnTo>
                    <a:pt x="82" y="1370"/>
                  </a:lnTo>
                  <a:lnTo>
                    <a:pt x="82" y="1357"/>
                  </a:lnTo>
                  <a:lnTo>
                    <a:pt x="96" y="1357"/>
                  </a:lnTo>
                  <a:lnTo>
                    <a:pt x="96" y="1357"/>
                  </a:lnTo>
                  <a:lnTo>
                    <a:pt x="110" y="1343"/>
                  </a:lnTo>
                  <a:lnTo>
                    <a:pt x="110" y="1343"/>
                  </a:lnTo>
                  <a:lnTo>
                    <a:pt x="110" y="1343"/>
                  </a:lnTo>
                  <a:lnTo>
                    <a:pt x="124" y="1343"/>
                  </a:lnTo>
                  <a:lnTo>
                    <a:pt x="124" y="1329"/>
                  </a:lnTo>
                  <a:lnTo>
                    <a:pt x="124" y="1329"/>
                  </a:lnTo>
                  <a:lnTo>
                    <a:pt x="138" y="1329"/>
                  </a:lnTo>
                  <a:lnTo>
                    <a:pt x="138" y="1329"/>
                  </a:lnTo>
                  <a:lnTo>
                    <a:pt x="152" y="1316"/>
                  </a:lnTo>
                  <a:lnTo>
                    <a:pt x="152" y="1316"/>
                  </a:lnTo>
                  <a:lnTo>
                    <a:pt x="152" y="1316"/>
                  </a:lnTo>
                  <a:lnTo>
                    <a:pt x="165" y="1316"/>
                  </a:lnTo>
                  <a:lnTo>
                    <a:pt x="165" y="1302"/>
                  </a:lnTo>
                  <a:lnTo>
                    <a:pt x="165" y="1302"/>
                  </a:lnTo>
                  <a:lnTo>
                    <a:pt x="179" y="1302"/>
                  </a:lnTo>
                  <a:lnTo>
                    <a:pt x="179" y="1302"/>
                  </a:lnTo>
                  <a:lnTo>
                    <a:pt x="179" y="1288"/>
                  </a:lnTo>
                  <a:lnTo>
                    <a:pt x="193" y="1275"/>
                  </a:lnTo>
                  <a:lnTo>
                    <a:pt x="193" y="1275"/>
                  </a:lnTo>
                  <a:lnTo>
                    <a:pt x="193" y="1275"/>
                  </a:lnTo>
                  <a:lnTo>
                    <a:pt x="207" y="1275"/>
                  </a:lnTo>
                  <a:lnTo>
                    <a:pt x="207" y="1261"/>
                  </a:lnTo>
                  <a:lnTo>
                    <a:pt x="207" y="1261"/>
                  </a:lnTo>
                  <a:lnTo>
                    <a:pt x="207" y="1261"/>
                  </a:lnTo>
                  <a:lnTo>
                    <a:pt x="207" y="1247"/>
                  </a:lnTo>
                  <a:lnTo>
                    <a:pt x="207" y="1247"/>
                  </a:lnTo>
                  <a:lnTo>
                    <a:pt x="207" y="1247"/>
                  </a:lnTo>
                  <a:lnTo>
                    <a:pt x="207" y="1233"/>
                  </a:lnTo>
                  <a:lnTo>
                    <a:pt x="207" y="1233"/>
                  </a:lnTo>
                  <a:lnTo>
                    <a:pt x="207" y="1220"/>
                  </a:lnTo>
                  <a:lnTo>
                    <a:pt x="207" y="1220"/>
                  </a:lnTo>
                  <a:lnTo>
                    <a:pt x="207" y="1220"/>
                  </a:lnTo>
                  <a:lnTo>
                    <a:pt x="193" y="1220"/>
                  </a:lnTo>
                  <a:lnTo>
                    <a:pt x="193" y="1206"/>
                  </a:lnTo>
                  <a:lnTo>
                    <a:pt x="193" y="1206"/>
                  </a:lnTo>
                  <a:lnTo>
                    <a:pt x="193" y="1206"/>
                  </a:lnTo>
                  <a:lnTo>
                    <a:pt x="179" y="1192"/>
                  </a:lnTo>
                  <a:lnTo>
                    <a:pt x="179" y="1192"/>
                  </a:lnTo>
                  <a:lnTo>
                    <a:pt x="179" y="1192"/>
                  </a:lnTo>
                  <a:lnTo>
                    <a:pt x="165" y="1192"/>
                  </a:lnTo>
                  <a:lnTo>
                    <a:pt x="165" y="1179"/>
                  </a:lnTo>
                  <a:lnTo>
                    <a:pt x="165" y="1179"/>
                  </a:lnTo>
                  <a:lnTo>
                    <a:pt x="152" y="1179"/>
                  </a:lnTo>
                  <a:lnTo>
                    <a:pt x="152" y="1165"/>
                  </a:lnTo>
                  <a:lnTo>
                    <a:pt x="152" y="1165"/>
                  </a:lnTo>
                  <a:lnTo>
                    <a:pt x="138" y="1165"/>
                  </a:lnTo>
                  <a:lnTo>
                    <a:pt x="138" y="1165"/>
                  </a:lnTo>
                  <a:lnTo>
                    <a:pt x="138" y="1151"/>
                  </a:lnTo>
                  <a:lnTo>
                    <a:pt x="124" y="1151"/>
                  </a:lnTo>
                  <a:lnTo>
                    <a:pt x="124" y="1151"/>
                  </a:lnTo>
                  <a:lnTo>
                    <a:pt x="110" y="1151"/>
                  </a:lnTo>
                  <a:lnTo>
                    <a:pt x="110" y="1138"/>
                  </a:lnTo>
                  <a:lnTo>
                    <a:pt x="110" y="1138"/>
                  </a:lnTo>
                  <a:lnTo>
                    <a:pt x="96" y="1138"/>
                  </a:lnTo>
                  <a:lnTo>
                    <a:pt x="96" y="1124"/>
                  </a:lnTo>
                  <a:lnTo>
                    <a:pt x="82" y="1124"/>
                  </a:lnTo>
                  <a:lnTo>
                    <a:pt x="82" y="1124"/>
                  </a:lnTo>
                  <a:lnTo>
                    <a:pt x="82" y="1124"/>
                  </a:lnTo>
                  <a:lnTo>
                    <a:pt x="69" y="1110"/>
                  </a:lnTo>
                  <a:lnTo>
                    <a:pt x="69" y="1110"/>
                  </a:lnTo>
                  <a:lnTo>
                    <a:pt x="55" y="1110"/>
                  </a:lnTo>
                  <a:lnTo>
                    <a:pt x="55" y="1096"/>
                  </a:lnTo>
                  <a:lnTo>
                    <a:pt x="55" y="1096"/>
                  </a:lnTo>
                  <a:lnTo>
                    <a:pt x="41" y="1096"/>
                  </a:lnTo>
                  <a:lnTo>
                    <a:pt x="41" y="1096"/>
                  </a:lnTo>
                  <a:lnTo>
                    <a:pt x="41" y="1083"/>
                  </a:lnTo>
                  <a:lnTo>
                    <a:pt x="27" y="1083"/>
                  </a:lnTo>
                  <a:lnTo>
                    <a:pt x="27" y="1083"/>
                  </a:lnTo>
                  <a:lnTo>
                    <a:pt x="27" y="1069"/>
                  </a:lnTo>
                  <a:lnTo>
                    <a:pt x="13" y="1069"/>
                  </a:lnTo>
                  <a:lnTo>
                    <a:pt x="13" y="1069"/>
                  </a:lnTo>
                  <a:lnTo>
                    <a:pt x="13" y="1055"/>
                  </a:lnTo>
                  <a:lnTo>
                    <a:pt x="0" y="1055"/>
                  </a:lnTo>
                  <a:lnTo>
                    <a:pt x="0" y="1055"/>
                  </a:lnTo>
                  <a:lnTo>
                    <a:pt x="0" y="1042"/>
                  </a:lnTo>
                  <a:lnTo>
                    <a:pt x="0" y="1042"/>
                  </a:lnTo>
                  <a:lnTo>
                    <a:pt x="0" y="1028"/>
                  </a:lnTo>
                  <a:lnTo>
                    <a:pt x="0" y="1028"/>
                  </a:lnTo>
                  <a:lnTo>
                    <a:pt x="0" y="1028"/>
                  </a:lnTo>
                  <a:lnTo>
                    <a:pt x="0" y="1014"/>
                  </a:lnTo>
                  <a:lnTo>
                    <a:pt x="0" y="1014"/>
                  </a:lnTo>
                  <a:lnTo>
                    <a:pt x="0" y="1014"/>
                  </a:lnTo>
                  <a:lnTo>
                    <a:pt x="13" y="1014"/>
                  </a:lnTo>
                  <a:lnTo>
                    <a:pt x="13" y="1000"/>
                  </a:lnTo>
                  <a:lnTo>
                    <a:pt x="13" y="1000"/>
                  </a:lnTo>
                  <a:lnTo>
                    <a:pt x="13" y="1000"/>
                  </a:lnTo>
                  <a:lnTo>
                    <a:pt x="13" y="1000"/>
                  </a:lnTo>
                  <a:lnTo>
                    <a:pt x="13" y="987"/>
                  </a:lnTo>
                  <a:lnTo>
                    <a:pt x="27" y="987"/>
                  </a:lnTo>
                  <a:lnTo>
                    <a:pt x="27" y="973"/>
                  </a:lnTo>
                  <a:lnTo>
                    <a:pt x="27" y="973"/>
                  </a:lnTo>
                  <a:lnTo>
                    <a:pt x="41" y="973"/>
                  </a:lnTo>
                  <a:lnTo>
                    <a:pt x="41" y="973"/>
                  </a:lnTo>
                  <a:lnTo>
                    <a:pt x="41" y="959"/>
                  </a:lnTo>
                  <a:lnTo>
                    <a:pt x="41" y="959"/>
                  </a:lnTo>
                  <a:lnTo>
                    <a:pt x="55" y="959"/>
                  </a:lnTo>
                  <a:lnTo>
                    <a:pt x="55" y="959"/>
                  </a:lnTo>
                  <a:lnTo>
                    <a:pt x="55" y="946"/>
                  </a:lnTo>
                  <a:lnTo>
                    <a:pt x="69" y="946"/>
                  </a:lnTo>
                  <a:lnTo>
                    <a:pt x="69" y="946"/>
                  </a:lnTo>
                  <a:lnTo>
                    <a:pt x="69" y="932"/>
                  </a:lnTo>
                  <a:lnTo>
                    <a:pt x="82" y="932"/>
                  </a:lnTo>
                  <a:lnTo>
                    <a:pt x="82" y="932"/>
                  </a:lnTo>
                  <a:lnTo>
                    <a:pt x="82" y="932"/>
                  </a:lnTo>
                  <a:lnTo>
                    <a:pt x="82" y="918"/>
                  </a:lnTo>
                  <a:lnTo>
                    <a:pt x="96" y="918"/>
                  </a:lnTo>
                  <a:lnTo>
                    <a:pt x="96" y="918"/>
                  </a:lnTo>
                  <a:lnTo>
                    <a:pt x="96" y="918"/>
                  </a:lnTo>
                  <a:lnTo>
                    <a:pt x="110" y="905"/>
                  </a:lnTo>
                  <a:lnTo>
                    <a:pt x="110" y="905"/>
                  </a:lnTo>
                  <a:lnTo>
                    <a:pt x="110" y="905"/>
                  </a:lnTo>
                  <a:lnTo>
                    <a:pt x="124" y="891"/>
                  </a:lnTo>
                  <a:lnTo>
                    <a:pt x="124" y="891"/>
                  </a:lnTo>
                  <a:lnTo>
                    <a:pt x="124" y="891"/>
                  </a:lnTo>
                  <a:lnTo>
                    <a:pt x="138" y="877"/>
                  </a:lnTo>
                  <a:lnTo>
                    <a:pt x="138" y="877"/>
                  </a:lnTo>
                  <a:lnTo>
                    <a:pt x="138" y="877"/>
                  </a:lnTo>
                  <a:lnTo>
                    <a:pt x="152" y="863"/>
                  </a:lnTo>
                  <a:lnTo>
                    <a:pt x="152" y="863"/>
                  </a:lnTo>
                  <a:lnTo>
                    <a:pt x="152" y="863"/>
                  </a:lnTo>
                  <a:lnTo>
                    <a:pt x="152" y="850"/>
                  </a:lnTo>
                  <a:lnTo>
                    <a:pt x="152" y="850"/>
                  </a:lnTo>
                  <a:lnTo>
                    <a:pt x="152" y="850"/>
                  </a:lnTo>
                  <a:lnTo>
                    <a:pt x="152" y="836"/>
                  </a:lnTo>
                  <a:lnTo>
                    <a:pt x="165" y="836"/>
                  </a:lnTo>
                  <a:lnTo>
                    <a:pt x="152" y="822"/>
                  </a:lnTo>
                  <a:lnTo>
                    <a:pt x="152" y="822"/>
                  </a:lnTo>
                  <a:lnTo>
                    <a:pt x="152" y="822"/>
                  </a:lnTo>
                  <a:lnTo>
                    <a:pt x="152" y="809"/>
                  </a:lnTo>
                  <a:lnTo>
                    <a:pt x="152" y="809"/>
                  </a:lnTo>
                  <a:lnTo>
                    <a:pt x="152" y="795"/>
                  </a:lnTo>
                  <a:lnTo>
                    <a:pt x="152" y="795"/>
                  </a:lnTo>
                  <a:lnTo>
                    <a:pt x="138" y="795"/>
                  </a:lnTo>
                  <a:lnTo>
                    <a:pt x="138" y="781"/>
                  </a:lnTo>
                  <a:lnTo>
                    <a:pt x="138" y="781"/>
                  </a:lnTo>
                  <a:lnTo>
                    <a:pt x="124" y="781"/>
                  </a:lnTo>
                  <a:lnTo>
                    <a:pt x="124" y="768"/>
                  </a:lnTo>
                  <a:lnTo>
                    <a:pt x="124" y="768"/>
                  </a:lnTo>
                  <a:lnTo>
                    <a:pt x="110" y="768"/>
                  </a:lnTo>
                  <a:lnTo>
                    <a:pt x="110" y="754"/>
                  </a:lnTo>
                  <a:lnTo>
                    <a:pt x="110" y="754"/>
                  </a:lnTo>
                  <a:lnTo>
                    <a:pt x="96" y="754"/>
                  </a:lnTo>
                  <a:lnTo>
                    <a:pt x="96" y="740"/>
                  </a:lnTo>
                  <a:lnTo>
                    <a:pt x="82" y="740"/>
                  </a:lnTo>
                  <a:lnTo>
                    <a:pt x="82" y="726"/>
                  </a:lnTo>
                  <a:lnTo>
                    <a:pt x="82" y="726"/>
                  </a:lnTo>
                  <a:lnTo>
                    <a:pt x="69" y="726"/>
                  </a:lnTo>
                  <a:lnTo>
                    <a:pt x="69" y="713"/>
                  </a:lnTo>
                  <a:lnTo>
                    <a:pt x="55" y="713"/>
                  </a:lnTo>
                  <a:lnTo>
                    <a:pt x="55" y="713"/>
                  </a:lnTo>
                  <a:lnTo>
                    <a:pt x="55" y="713"/>
                  </a:lnTo>
                  <a:lnTo>
                    <a:pt x="55" y="699"/>
                  </a:lnTo>
                  <a:lnTo>
                    <a:pt x="41" y="699"/>
                  </a:lnTo>
                  <a:lnTo>
                    <a:pt x="41" y="699"/>
                  </a:lnTo>
                  <a:lnTo>
                    <a:pt x="41" y="685"/>
                  </a:lnTo>
                  <a:lnTo>
                    <a:pt x="27" y="685"/>
                  </a:lnTo>
                  <a:lnTo>
                    <a:pt x="27" y="685"/>
                  </a:lnTo>
                  <a:lnTo>
                    <a:pt x="27" y="672"/>
                  </a:lnTo>
                  <a:lnTo>
                    <a:pt x="13" y="672"/>
                  </a:lnTo>
                  <a:lnTo>
                    <a:pt x="13" y="672"/>
                  </a:lnTo>
                  <a:lnTo>
                    <a:pt x="13" y="658"/>
                  </a:lnTo>
                  <a:lnTo>
                    <a:pt x="13" y="658"/>
                  </a:lnTo>
                  <a:lnTo>
                    <a:pt x="13" y="658"/>
                  </a:lnTo>
                  <a:lnTo>
                    <a:pt x="13" y="658"/>
                  </a:lnTo>
                  <a:lnTo>
                    <a:pt x="0" y="644"/>
                  </a:lnTo>
                  <a:lnTo>
                    <a:pt x="0" y="644"/>
                  </a:lnTo>
                  <a:lnTo>
                    <a:pt x="0" y="644"/>
                  </a:lnTo>
                  <a:lnTo>
                    <a:pt x="0" y="630"/>
                  </a:lnTo>
                  <a:lnTo>
                    <a:pt x="0" y="630"/>
                  </a:lnTo>
                  <a:lnTo>
                    <a:pt x="0" y="630"/>
                  </a:lnTo>
                  <a:lnTo>
                    <a:pt x="0" y="630"/>
                  </a:lnTo>
                  <a:lnTo>
                    <a:pt x="0" y="617"/>
                  </a:lnTo>
                  <a:lnTo>
                    <a:pt x="0" y="617"/>
                  </a:lnTo>
                  <a:lnTo>
                    <a:pt x="0" y="603"/>
                  </a:lnTo>
                  <a:lnTo>
                    <a:pt x="13" y="603"/>
                  </a:lnTo>
                  <a:lnTo>
                    <a:pt x="13" y="603"/>
                  </a:lnTo>
                  <a:lnTo>
                    <a:pt x="13" y="589"/>
                  </a:lnTo>
                  <a:lnTo>
                    <a:pt x="27" y="589"/>
                  </a:lnTo>
                  <a:lnTo>
                    <a:pt x="27" y="576"/>
                  </a:lnTo>
                  <a:lnTo>
                    <a:pt x="41" y="576"/>
                  </a:lnTo>
                  <a:lnTo>
                    <a:pt x="41" y="562"/>
                  </a:lnTo>
                  <a:lnTo>
                    <a:pt x="41" y="562"/>
                  </a:lnTo>
                  <a:lnTo>
                    <a:pt x="55" y="562"/>
                  </a:lnTo>
                  <a:lnTo>
                    <a:pt x="55" y="562"/>
                  </a:lnTo>
                  <a:lnTo>
                    <a:pt x="55" y="562"/>
                  </a:lnTo>
                  <a:lnTo>
                    <a:pt x="69" y="548"/>
                  </a:lnTo>
                  <a:lnTo>
                    <a:pt x="69" y="548"/>
                  </a:lnTo>
                  <a:lnTo>
                    <a:pt x="82" y="548"/>
                  </a:lnTo>
                  <a:lnTo>
                    <a:pt x="82" y="535"/>
                  </a:lnTo>
                  <a:lnTo>
                    <a:pt x="82" y="535"/>
                  </a:lnTo>
                  <a:lnTo>
                    <a:pt x="96" y="535"/>
                  </a:lnTo>
                  <a:lnTo>
                    <a:pt x="96" y="535"/>
                  </a:lnTo>
                  <a:lnTo>
                    <a:pt x="110" y="521"/>
                  </a:lnTo>
                  <a:lnTo>
                    <a:pt x="110" y="521"/>
                  </a:lnTo>
                  <a:lnTo>
                    <a:pt x="110" y="521"/>
                  </a:lnTo>
                  <a:lnTo>
                    <a:pt x="124" y="507"/>
                  </a:lnTo>
                  <a:lnTo>
                    <a:pt x="124" y="507"/>
                  </a:lnTo>
                  <a:lnTo>
                    <a:pt x="138" y="507"/>
                  </a:lnTo>
                  <a:lnTo>
                    <a:pt x="138" y="493"/>
                  </a:lnTo>
                  <a:lnTo>
                    <a:pt x="152" y="493"/>
                  </a:lnTo>
                  <a:lnTo>
                    <a:pt x="152" y="493"/>
                  </a:lnTo>
                  <a:lnTo>
                    <a:pt x="152" y="493"/>
                  </a:lnTo>
                  <a:lnTo>
                    <a:pt x="165" y="480"/>
                  </a:lnTo>
                  <a:lnTo>
                    <a:pt x="165" y="480"/>
                  </a:lnTo>
                  <a:lnTo>
                    <a:pt x="165" y="480"/>
                  </a:lnTo>
                  <a:lnTo>
                    <a:pt x="179" y="466"/>
                  </a:lnTo>
                  <a:lnTo>
                    <a:pt x="179" y="466"/>
                  </a:lnTo>
                  <a:lnTo>
                    <a:pt x="179" y="466"/>
                  </a:lnTo>
                  <a:lnTo>
                    <a:pt x="193" y="466"/>
                  </a:lnTo>
                  <a:lnTo>
                    <a:pt x="193" y="452"/>
                  </a:lnTo>
                  <a:lnTo>
                    <a:pt x="193" y="452"/>
                  </a:lnTo>
                  <a:lnTo>
                    <a:pt x="193" y="452"/>
                  </a:lnTo>
                  <a:lnTo>
                    <a:pt x="207" y="439"/>
                  </a:lnTo>
                  <a:lnTo>
                    <a:pt x="207" y="439"/>
                  </a:lnTo>
                  <a:lnTo>
                    <a:pt x="207" y="439"/>
                  </a:lnTo>
                  <a:lnTo>
                    <a:pt x="207" y="425"/>
                  </a:lnTo>
                  <a:lnTo>
                    <a:pt x="207" y="425"/>
                  </a:lnTo>
                  <a:lnTo>
                    <a:pt x="207" y="425"/>
                  </a:lnTo>
                  <a:lnTo>
                    <a:pt x="207" y="411"/>
                  </a:lnTo>
                  <a:lnTo>
                    <a:pt x="207" y="411"/>
                  </a:lnTo>
                  <a:lnTo>
                    <a:pt x="207" y="398"/>
                  </a:lnTo>
                  <a:lnTo>
                    <a:pt x="207" y="398"/>
                  </a:lnTo>
                  <a:lnTo>
                    <a:pt x="207" y="398"/>
                  </a:lnTo>
                  <a:lnTo>
                    <a:pt x="207" y="384"/>
                  </a:lnTo>
                  <a:lnTo>
                    <a:pt x="193" y="384"/>
                  </a:lnTo>
                  <a:lnTo>
                    <a:pt x="193" y="384"/>
                  </a:lnTo>
                  <a:lnTo>
                    <a:pt x="193" y="384"/>
                  </a:lnTo>
                  <a:lnTo>
                    <a:pt x="193" y="370"/>
                  </a:lnTo>
                  <a:lnTo>
                    <a:pt x="179" y="370"/>
                  </a:lnTo>
                  <a:lnTo>
                    <a:pt x="179" y="370"/>
                  </a:lnTo>
                  <a:lnTo>
                    <a:pt x="179" y="356"/>
                  </a:lnTo>
                  <a:lnTo>
                    <a:pt x="165" y="356"/>
                  </a:lnTo>
                  <a:lnTo>
                    <a:pt x="165" y="356"/>
                  </a:lnTo>
                  <a:lnTo>
                    <a:pt x="165" y="356"/>
                  </a:lnTo>
                  <a:lnTo>
                    <a:pt x="152" y="343"/>
                  </a:lnTo>
                  <a:lnTo>
                    <a:pt x="152" y="343"/>
                  </a:lnTo>
                  <a:lnTo>
                    <a:pt x="152" y="343"/>
                  </a:lnTo>
                  <a:lnTo>
                    <a:pt x="138" y="343"/>
                  </a:lnTo>
                  <a:lnTo>
                    <a:pt x="138" y="329"/>
                  </a:lnTo>
                  <a:lnTo>
                    <a:pt x="124" y="329"/>
                  </a:lnTo>
                  <a:lnTo>
                    <a:pt x="124" y="329"/>
                  </a:lnTo>
                  <a:lnTo>
                    <a:pt x="124" y="329"/>
                  </a:lnTo>
                  <a:lnTo>
                    <a:pt x="110" y="315"/>
                  </a:lnTo>
                  <a:lnTo>
                    <a:pt x="110" y="315"/>
                  </a:lnTo>
                  <a:lnTo>
                    <a:pt x="110" y="315"/>
                  </a:lnTo>
                  <a:lnTo>
                    <a:pt x="96" y="302"/>
                  </a:lnTo>
                  <a:lnTo>
                    <a:pt x="96" y="302"/>
                  </a:lnTo>
                  <a:lnTo>
                    <a:pt x="82" y="302"/>
                  </a:lnTo>
                  <a:lnTo>
                    <a:pt x="82" y="302"/>
                  </a:lnTo>
                  <a:lnTo>
                    <a:pt x="69" y="288"/>
                  </a:lnTo>
                  <a:lnTo>
                    <a:pt x="69" y="288"/>
                  </a:lnTo>
                  <a:lnTo>
                    <a:pt x="69" y="288"/>
                  </a:lnTo>
                  <a:lnTo>
                    <a:pt x="55" y="274"/>
                  </a:lnTo>
                  <a:lnTo>
                    <a:pt x="55" y="274"/>
                  </a:lnTo>
                  <a:lnTo>
                    <a:pt x="55" y="274"/>
                  </a:lnTo>
                  <a:lnTo>
                    <a:pt x="41" y="274"/>
                  </a:lnTo>
                  <a:lnTo>
                    <a:pt x="41" y="274"/>
                  </a:lnTo>
                  <a:lnTo>
                    <a:pt x="41" y="260"/>
                  </a:lnTo>
                  <a:lnTo>
                    <a:pt x="27" y="260"/>
                  </a:lnTo>
                  <a:lnTo>
                    <a:pt x="27" y="260"/>
                  </a:lnTo>
                  <a:lnTo>
                    <a:pt x="13" y="247"/>
                  </a:lnTo>
                  <a:lnTo>
                    <a:pt x="13" y="247"/>
                  </a:lnTo>
                  <a:lnTo>
                    <a:pt x="13" y="233"/>
                  </a:lnTo>
                  <a:lnTo>
                    <a:pt x="13" y="233"/>
                  </a:lnTo>
                  <a:lnTo>
                    <a:pt x="0" y="233"/>
                  </a:lnTo>
                  <a:lnTo>
                    <a:pt x="0" y="219"/>
                  </a:lnTo>
                  <a:lnTo>
                    <a:pt x="0" y="219"/>
                  </a:lnTo>
                  <a:lnTo>
                    <a:pt x="0" y="192"/>
                  </a:lnTo>
                  <a:lnTo>
                    <a:pt x="0" y="192"/>
                  </a:lnTo>
                  <a:lnTo>
                    <a:pt x="0" y="192"/>
                  </a:lnTo>
                  <a:lnTo>
                    <a:pt x="13" y="178"/>
                  </a:lnTo>
                  <a:lnTo>
                    <a:pt x="13" y="178"/>
                  </a:lnTo>
                  <a:lnTo>
                    <a:pt x="13" y="178"/>
                  </a:lnTo>
                  <a:lnTo>
                    <a:pt x="13" y="165"/>
                  </a:lnTo>
                  <a:lnTo>
                    <a:pt x="13" y="165"/>
                  </a:lnTo>
                  <a:lnTo>
                    <a:pt x="13" y="165"/>
                  </a:lnTo>
                  <a:lnTo>
                    <a:pt x="13" y="165"/>
                  </a:lnTo>
                  <a:lnTo>
                    <a:pt x="13" y="151"/>
                  </a:lnTo>
                  <a:lnTo>
                    <a:pt x="27" y="151"/>
                  </a:lnTo>
                  <a:lnTo>
                    <a:pt x="27" y="151"/>
                  </a:lnTo>
                  <a:lnTo>
                    <a:pt x="27" y="137"/>
                  </a:lnTo>
                  <a:lnTo>
                    <a:pt x="27" y="137"/>
                  </a:lnTo>
                  <a:lnTo>
                    <a:pt x="41" y="123"/>
                  </a:lnTo>
                  <a:lnTo>
                    <a:pt x="41" y="123"/>
                  </a:lnTo>
                  <a:lnTo>
                    <a:pt x="41" y="123"/>
                  </a:lnTo>
                  <a:lnTo>
                    <a:pt x="55" y="110"/>
                  </a:lnTo>
                  <a:lnTo>
                    <a:pt x="55" y="110"/>
                  </a:lnTo>
                  <a:lnTo>
                    <a:pt x="55" y="96"/>
                  </a:lnTo>
                  <a:lnTo>
                    <a:pt x="69" y="96"/>
                  </a:lnTo>
                  <a:lnTo>
                    <a:pt x="69" y="96"/>
                  </a:lnTo>
                  <a:lnTo>
                    <a:pt x="69" y="96"/>
                  </a:lnTo>
                  <a:lnTo>
                    <a:pt x="82" y="82"/>
                  </a:lnTo>
                  <a:lnTo>
                    <a:pt x="82" y="82"/>
                  </a:lnTo>
                  <a:lnTo>
                    <a:pt x="82" y="82"/>
                  </a:lnTo>
                  <a:lnTo>
                    <a:pt x="82" y="82"/>
                  </a:lnTo>
                  <a:lnTo>
                    <a:pt x="96" y="69"/>
                  </a:lnTo>
                  <a:lnTo>
                    <a:pt x="96" y="69"/>
                  </a:lnTo>
                  <a:lnTo>
                    <a:pt x="110" y="69"/>
                  </a:lnTo>
                  <a:lnTo>
                    <a:pt x="110" y="55"/>
                  </a:lnTo>
                  <a:lnTo>
                    <a:pt x="124" y="55"/>
                  </a:lnTo>
                  <a:lnTo>
                    <a:pt x="124" y="55"/>
                  </a:lnTo>
                  <a:lnTo>
                    <a:pt x="124" y="55"/>
                  </a:lnTo>
                  <a:lnTo>
                    <a:pt x="138" y="41"/>
                  </a:lnTo>
                  <a:lnTo>
                    <a:pt x="138" y="41"/>
                  </a:lnTo>
                  <a:lnTo>
                    <a:pt x="152" y="41"/>
                  </a:lnTo>
                  <a:lnTo>
                    <a:pt x="165" y="28"/>
                  </a:lnTo>
                  <a:lnTo>
                    <a:pt x="165" y="28"/>
                  </a:lnTo>
                  <a:lnTo>
                    <a:pt x="179" y="28"/>
                  </a:lnTo>
                  <a:lnTo>
                    <a:pt x="179" y="14"/>
                  </a:lnTo>
                  <a:lnTo>
                    <a:pt x="193" y="14"/>
                  </a:lnTo>
                  <a:lnTo>
                    <a:pt x="193" y="14"/>
                  </a:lnTo>
                  <a:lnTo>
                    <a:pt x="207" y="0"/>
                  </a:lnTo>
                  <a:lnTo>
                    <a:pt x="207" y="0"/>
                  </a:lnTo>
                  <a:lnTo>
                    <a:pt x="221" y="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 name="Freeform 52"/>
            <p:cNvSpPr>
              <a:spLocks/>
            </p:cNvSpPr>
            <p:nvPr/>
          </p:nvSpPr>
          <p:spPr bwMode="auto">
            <a:xfrm>
              <a:off x="1916" y="2601"/>
              <a:ext cx="277" cy="233"/>
            </a:xfrm>
            <a:custGeom>
              <a:avLst/>
              <a:gdLst>
                <a:gd name="T0" fmla="*/ 0 w 277"/>
                <a:gd name="T1" fmla="*/ 28 h 233"/>
                <a:gd name="T2" fmla="*/ 277 w 277"/>
                <a:gd name="T3" fmla="*/ 0 h 233"/>
                <a:gd name="T4" fmla="*/ 125 w 277"/>
                <a:gd name="T5" fmla="*/ 233 h 233"/>
                <a:gd name="T6" fmla="*/ 180 w 277"/>
                <a:gd name="T7" fmla="*/ 69 h 233"/>
                <a:gd name="T8" fmla="*/ 0 w 277"/>
                <a:gd name="T9" fmla="*/ 28 h 233"/>
              </a:gdLst>
              <a:ahLst/>
              <a:cxnLst>
                <a:cxn ang="0">
                  <a:pos x="T0" y="T1"/>
                </a:cxn>
                <a:cxn ang="0">
                  <a:pos x="T2" y="T3"/>
                </a:cxn>
                <a:cxn ang="0">
                  <a:pos x="T4" y="T5"/>
                </a:cxn>
                <a:cxn ang="0">
                  <a:pos x="T6" y="T7"/>
                </a:cxn>
                <a:cxn ang="0">
                  <a:pos x="T8" y="T9"/>
                </a:cxn>
              </a:cxnLst>
              <a:rect l="0" t="0" r="r" b="b"/>
              <a:pathLst>
                <a:path w="277" h="233">
                  <a:moveTo>
                    <a:pt x="0" y="28"/>
                  </a:moveTo>
                  <a:lnTo>
                    <a:pt x="277" y="0"/>
                  </a:lnTo>
                  <a:lnTo>
                    <a:pt x="125" y="233"/>
                  </a:lnTo>
                  <a:lnTo>
                    <a:pt x="180" y="69"/>
                  </a:lnTo>
                  <a:lnTo>
                    <a:pt x="0" y="28"/>
                  </a:lnTo>
                  <a:close/>
                </a:path>
              </a:pathLst>
            </a:custGeom>
            <a:solidFill>
              <a:srgbClr val="FF0000"/>
            </a:solidFill>
            <a:ln w="0">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54" name="Rectangle 55"/>
            <p:cNvSpPr>
              <a:spLocks noChangeArrowheads="1"/>
            </p:cNvSpPr>
            <p:nvPr/>
          </p:nvSpPr>
          <p:spPr bwMode="auto">
            <a:xfrm>
              <a:off x="2378" y="1319"/>
              <a:ext cx="368"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fr-FR" altLang="fr-FR" sz="2600" b="1" dirty="0" smtClean="0">
                  <a:solidFill>
                    <a:srgbClr val="000000"/>
                  </a:solidFill>
                  <a:latin typeface="Times New Roman" panose="02020603050405020304" pitchFamily="18" charset="0"/>
                </a:rPr>
                <a:t>10,2</a:t>
              </a: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55" name="Rectangle 56"/>
            <p:cNvSpPr>
              <a:spLocks noChangeArrowheads="1"/>
            </p:cNvSpPr>
            <p:nvPr/>
          </p:nvSpPr>
          <p:spPr bwMode="auto">
            <a:xfrm>
              <a:off x="2462" y="1292"/>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56" name="Rectangle 57"/>
            <p:cNvSpPr>
              <a:spLocks noChangeArrowheads="1"/>
            </p:cNvSpPr>
            <p:nvPr/>
          </p:nvSpPr>
          <p:spPr bwMode="auto">
            <a:xfrm>
              <a:off x="2531" y="1292"/>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57" name="Rectangle 58"/>
            <p:cNvSpPr>
              <a:spLocks noChangeArrowheads="1"/>
            </p:cNvSpPr>
            <p:nvPr/>
          </p:nvSpPr>
          <p:spPr bwMode="auto">
            <a:xfrm>
              <a:off x="2365" y="1703"/>
              <a:ext cx="193"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600" b="1" i="0" u="none" strike="noStrike" cap="none" normalizeH="0" baseline="0" smtClean="0">
                  <a:ln>
                    <a:noFill/>
                  </a:ln>
                  <a:solidFill>
                    <a:srgbClr val="000000"/>
                  </a:solidFill>
                  <a:effectLst/>
                  <a:latin typeface="Times New Roman" panose="02020603050405020304" pitchFamily="18" charset="0"/>
                </a:rPr>
                <a:t>1</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58" name="Rectangle 59"/>
            <p:cNvSpPr>
              <a:spLocks noChangeArrowheads="1"/>
            </p:cNvSpPr>
            <p:nvPr/>
          </p:nvSpPr>
          <p:spPr bwMode="auto">
            <a:xfrm>
              <a:off x="2462" y="1703"/>
              <a:ext cx="263"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600" b="1" i="0" u="none" strike="noStrike" cap="none" normalizeH="0" baseline="0" dirty="0" smtClean="0">
                  <a:ln>
                    <a:noFill/>
                  </a:ln>
                  <a:solidFill>
                    <a:srgbClr val="000000"/>
                  </a:solidFill>
                  <a:effectLst/>
                  <a:latin typeface="Times New Roman" panose="02020603050405020304" pitchFamily="18" charset="0"/>
                </a:rPr>
                <a:t>0,8</a:t>
              </a: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59" name="Rectangle 60"/>
            <p:cNvSpPr>
              <a:spLocks noChangeArrowheads="1"/>
            </p:cNvSpPr>
            <p:nvPr/>
          </p:nvSpPr>
          <p:spPr bwMode="auto">
            <a:xfrm>
              <a:off x="2716" y="1656"/>
              <a:ext cx="166"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600" b="1" i="0" u="none" strike="noStrike" cap="none" normalizeH="0" baseline="0" dirty="0" smtClean="0">
                  <a:ln>
                    <a:noFill/>
                  </a:ln>
                  <a:solidFill>
                    <a:srgbClr val="000000"/>
                  </a:solidFill>
                  <a:effectLst/>
                  <a:latin typeface="Times New Roman" panose="02020603050405020304" pitchFamily="18" charset="0"/>
                </a:rPr>
                <a:t>°</a:t>
              </a: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60" name="Rectangle 61"/>
            <p:cNvSpPr>
              <a:spLocks noChangeArrowheads="1"/>
            </p:cNvSpPr>
            <p:nvPr/>
          </p:nvSpPr>
          <p:spPr bwMode="auto">
            <a:xfrm>
              <a:off x="2744" y="1714"/>
              <a:ext cx="235"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600" b="1" i="0" u="none" strike="noStrike" cap="none" normalizeH="0" baseline="0" dirty="0" smtClean="0">
                  <a:ln>
                    <a:noFill/>
                  </a:ln>
                  <a:solidFill>
                    <a:srgbClr val="000000"/>
                  </a:solidFill>
                  <a:effectLst/>
                  <a:latin typeface="Times New Roman" panose="02020603050405020304" pitchFamily="18" charset="0"/>
                </a:rPr>
                <a:t>C</a:t>
              </a: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61" name="Rectangle 62"/>
            <p:cNvSpPr>
              <a:spLocks noChangeArrowheads="1"/>
            </p:cNvSpPr>
            <p:nvPr/>
          </p:nvSpPr>
          <p:spPr bwMode="auto">
            <a:xfrm>
              <a:off x="2365" y="2073"/>
              <a:ext cx="193"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600" b="1" i="0" u="none" strike="noStrike" cap="none" normalizeH="0" baseline="0" smtClean="0">
                  <a:ln>
                    <a:noFill/>
                  </a:ln>
                  <a:solidFill>
                    <a:srgbClr val="000000"/>
                  </a:solidFill>
                  <a:effectLst/>
                  <a:latin typeface="Times New Roman" panose="02020603050405020304" pitchFamily="18" charset="0"/>
                </a:rPr>
                <a:t>1</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62" name="Rectangle 63"/>
            <p:cNvSpPr>
              <a:spLocks noChangeArrowheads="1"/>
            </p:cNvSpPr>
            <p:nvPr/>
          </p:nvSpPr>
          <p:spPr bwMode="auto">
            <a:xfrm>
              <a:off x="2462" y="2073"/>
              <a:ext cx="263"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600" b="1" i="0" u="none" strike="noStrike" cap="none" normalizeH="0" baseline="0" dirty="0" smtClean="0">
                  <a:ln>
                    <a:noFill/>
                  </a:ln>
                  <a:solidFill>
                    <a:srgbClr val="000000"/>
                  </a:solidFill>
                  <a:effectLst/>
                  <a:latin typeface="Times New Roman" panose="02020603050405020304" pitchFamily="18" charset="0"/>
                </a:rPr>
                <a:t>1,4</a:t>
              </a: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63" name="Rectangle 64"/>
            <p:cNvSpPr>
              <a:spLocks noChangeArrowheads="1"/>
            </p:cNvSpPr>
            <p:nvPr/>
          </p:nvSpPr>
          <p:spPr bwMode="auto">
            <a:xfrm>
              <a:off x="2693" y="2026"/>
              <a:ext cx="166"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600" b="1" i="0" u="none" strike="noStrike" cap="none" normalizeH="0" baseline="0" dirty="0" smtClean="0">
                  <a:ln>
                    <a:noFill/>
                  </a:ln>
                  <a:solidFill>
                    <a:srgbClr val="000000"/>
                  </a:solidFill>
                  <a:effectLst/>
                  <a:latin typeface="Times New Roman" panose="02020603050405020304" pitchFamily="18" charset="0"/>
                </a:rPr>
                <a:t>°</a:t>
              </a: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64512" name="Rectangle 65"/>
            <p:cNvSpPr>
              <a:spLocks noChangeArrowheads="1"/>
            </p:cNvSpPr>
            <p:nvPr/>
          </p:nvSpPr>
          <p:spPr bwMode="auto">
            <a:xfrm>
              <a:off x="2732" y="2073"/>
              <a:ext cx="235"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600" b="1" i="0" u="none" strike="noStrike" cap="none" normalizeH="0" baseline="0" dirty="0" smtClean="0">
                  <a:ln>
                    <a:noFill/>
                  </a:ln>
                  <a:solidFill>
                    <a:srgbClr val="000000"/>
                  </a:solidFill>
                  <a:effectLst/>
                  <a:latin typeface="Times New Roman" panose="02020603050405020304" pitchFamily="18" charset="0"/>
                </a:rPr>
                <a:t>C</a:t>
              </a: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64513" name="Rectangle 66"/>
            <p:cNvSpPr>
              <a:spLocks noChangeArrowheads="1"/>
            </p:cNvSpPr>
            <p:nvPr/>
          </p:nvSpPr>
          <p:spPr bwMode="auto">
            <a:xfrm>
              <a:off x="2365" y="2484"/>
              <a:ext cx="193"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600" b="1" i="0" u="none" strike="noStrike" cap="none" normalizeH="0" baseline="0" smtClean="0">
                  <a:ln>
                    <a:noFill/>
                  </a:ln>
                  <a:solidFill>
                    <a:srgbClr val="000000"/>
                  </a:solidFill>
                  <a:effectLst/>
                  <a:latin typeface="Times New Roman" panose="02020603050405020304" pitchFamily="18" charset="0"/>
                </a:rPr>
                <a:t>1</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64516" name="Rectangle 67"/>
            <p:cNvSpPr>
              <a:spLocks noChangeArrowheads="1"/>
            </p:cNvSpPr>
            <p:nvPr/>
          </p:nvSpPr>
          <p:spPr bwMode="auto">
            <a:xfrm>
              <a:off x="2462" y="2484"/>
              <a:ext cx="193"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600" b="1" i="0" u="none" strike="noStrike" cap="none" normalizeH="0" baseline="0" smtClean="0">
                  <a:ln>
                    <a:noFill/>
                  </a:ln>
                  <a:solidFill>
                    <a:srgbClr val="000000"/>
                  </a:solidFill>
                  <a:effectLst/>
                  <a:latin typeface="Times New Roman" panose="02020603050405020304" pitchFamily="18" charset="0"/>
                </a:rPr>
                <a:t>2</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64517" name="Rectangle 68"/>
            <p:cNvSpPr>
              <a:spLocks noChangeArrowheads="1"/>
            </p:cNvSpPr>
            <p:nvPr/>
          </p:nvSpPr>
          <p:spPr bwMode="auto">
            <a:xfrm>
              <a:off x="2559" y="2484"/>
              <a:ext cx="166"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600" b="1" i="0" u="none" strike="noStrike" cap="none" normalizeH="0" baseline="0" smtClean="0">
                  <a:ln>
                    <a:noFill/>
                  </a:ln>
                  <a:solidFill>
                    <a:srgbClr val="000000"/>
                  </a:solidFill>
                  <a:effectLst/>
                  <a:latin typeface="Times New Roman" panose="02020603050405020304" pitchFamily="18" charset="0"/>
                </a:rPr>
                <a:t>°</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64518" name="Rectangle 69"/>
            <p:cNvSpPr>
              <a:spLocks noChangeArrowheads="1"/>
            </p:cNvSpPr>
            <p:nvPr/>
          </p:nvSpPr>
          <p:spPr bwMode="auto">
            <a:xfrm>
              <a:off x="2628" y="2484"/>
              <a:ext cx="235"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600" b="1" i="0" u="none" strike="noStrike" cap="none" normalizeH="0" baseline="0" dirty="0" smtClean="0">
                  <a:ln>
                    <a:noFill/>
                  </a:ln>
                  <a:solidFill>
                    <a:srgbClr val="000000"/>
                  </a:solidFill>
                  <a:effectLst/>
                  <a:latin typeface="Times New Roman" panose="02020603050405020304" pitchFamily="18" charset="0"/>
                </a:rPr>
                <a:t>C</a:t>
              </a: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64519" name="Rectangle 70"/>
            <p:cNvSpPr>
              <a:spLocks noChangeArrowheads="1"/>
            </p:cNvSpPr>
            <p:nvPr/>
          </p:nvSpPr>
          <p:spPr bwMode="auto">
            <a:xfrm>
              <a:off x="2420" y="2895"/>
              <a:ext cx="193"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600" b="1" i="0" u="none" strike="noStrike" cap="none" normalizeH="0" baseline="0" smtClean="0">
                  <a:ln>
                    <a:noFill/>
                  </a:ln>
                  <a:solidFill>
                    <a:srgbClr val="000000"/>
                  </a:solidFill>
                  <a:effectLst/>
                  <a:latin typeface="Times New Roman" panose="02020603050405020304" pitchFamily="18" charset="0"/>
                </a:rPr>
                <a:t>1</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64520" name="Rectangle 71"/>
            <p:cNvSpPr>
              <a:spLocks noChangeArrowheads="1"/>
            </p:cNvSpPr>
            <p:nvPr/>
          </p:nvSpPr>
          <p:spPr bwMode="auto">
            <a:xfrm>
              <a:off x="2517" y="2895"/>
              <a:ext cx="193"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600" b="1" i="0" u="none" strike="noStrike" cap="none" normalizeH="0" baseline="0" smtClean="0">
                  <a:ln>
                    <a:noFill/>
                  </a:ln>
                  <a:solidFill>
                    <a:srgbClr val="000000"/>
                  </a:solidFill>
                  <a:effectLst/>
                  <a:latin typeface="Times New Roman" panose="02020603050405020304" pitchFamily="18" charset="0"/>
                </a:rPr>
                <a:t>3</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64521" name="Rectangle 72"/>
            <p:cNvSpPr>
              <a:spLocks noChangeArrowheads="1"/>
            </p:cNvSpPr>
            <p:nvPr/>
          </p:nvSpPr>
          <p:spPr bwMode="auto">
            <a:xfrm>
              <a:off x="2614" y="2895"/>
              <a:ext cx="166"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600" b="1" i="0" u="none" strike="noStrike" cap="none" normalizeH="0" baseline="0" smtClean="0">
                  <a:ln>
                    <a:noFill/>
                  </a:ln>
                  <a:solidFill>
                    <a:srgbClr val="000000"/>
                  </a:solidFill>
                  <a:effectLst/>
                  <a:latin typeface="Times New Roman" panose="02020603050405020304" pitchFamily="18" charset="0"/>
                </a:rPr>
                <a:t>°</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64522" name="Rectangle 73"/>
            <p:cNvSpPr>
              <a:spLocks noChangeArrowheads="1"/>
            </p:cNvSpPr>
            <p:nvPr/>
          </p:nvSpPr>
          <p:spPr bwMode="auto">
            <a:xfrm>
              <a:off x="2683" y="2895"/>
              <a:ext cx="235"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600" b="1" i="0" u="none" strike="noStrike" cap="none" normalizeH="0" baseline="0" smtClean="0">
                  <a:ln>
                    <a:noFill/>
                  </a:ln>
                  <a:solidFill>
                    <a:srgbClr val="000000"/>
                  </a:solidFill>
                  <a:effectLst/>
                  <a:latin typeface="Times New Roman" panose="02020603050405020304" pitchFamily="18" charset="0"/>
                </a:rPr>
                <a:t>C</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64523" name="Rectangle 74"/>
            <p:cNvSpPr>
              <a:spLocks noChangeArrowheads="1"/>
            </p:cNvSpPr>
            <p:nvPr/>
          </p:nvSpPr>
          <p:spPr bwMode="auto">
            <a:xfrm>
              <a:off x="2420" y="3306"/>
              <a:ext cx="193"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600" b="1" i="0" u="none" strike="noStrike" cap="none" normalizeH="0" baseline="0" smtClean="0">
                  <a:ln>
                    <a:noFill/>
                  </a:ln>
                  <a:solidFill>
                    <a:srgbClr val="000000"/>
                  </a:solidFill>
                  <a:effectLst/>
                  <a:latin typeface="Times New Roman" panose="02020603050405020304" pitchFamily="18" charset="0"/>
                </a:rPr>
                <a:t>1</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64524" name="Rectangle 75"/>
            <p:cNvSpPr>
              <a:spLocks noChangeArrowheads="1"/>
            </p:cNvSpPr>
            <p:nvPr/>
          </p:nvSpPr>
          <p:spPr bwMode="auto">
            <a:xfrm>
              <a:off x="2517" y="3306"/>
              <a:ext cx="193"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600" b="1" i="0" u="none" strike="noStrike" cap="none" normalizeH="0" baseline="0" smtClean="0">
                  <a:ln>
                    <a:noFill/>
                  </a:ln>
                  <a:solidFill>
                    <a:srgbClr val="000000"/>
                  </a:solidFill>
                  <a:effectLst/>
                  <a:latin typeface="Times New Roman" panose="02020603050405020304" pitchFamily="18" charset="0"/>
                </a:rPr>
                <a:t>4</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64525" name="Rectangle 76"/>
            <p:cNvSpPr>
              <a:spLocks noChangeArrowheads="1"/>
            </p:cNvSpPr>
            <p:nvPr/>
          </p:nvSpPr>
          <p:spPr bwMode="auto">
            <a:xfrm>
              <a:off x="2614" y="3306"/>
              <a:ext cx="166"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600" b="1" i="0" u="none" strike="noStrike" cap="none" normalizeH="0" baseline="0" smtClean="0">
                  <a:ln>
                    <a:noFill/>
                  </a:ln>
                  <a:solidFill>
                    <a:srgbClr val="000000"/>
                  </a:solidFill>
                  <a:effectLst/>
                  <a:latin typeface="Times New Roman" panose="02020603050405020304" pitchFamily="18" charset="0"/>
                </a:rPr>
                <a:t>°</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64526" name="Rectangle 77"/>
            <p:cNvSpPr>
              <a:spLocks noChangeArrowheads="1"/>
            </p:cNvSpPr>
            <p:nvPr/>
          </p:nvSpPr>
          <p:spPr bwMode="auto">
            <a:xfrm>
              <a:off x="2683" y="3306"/>
              <a:ext cx="235"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600" b="1" i="0" u="none" strike="noStrike" cap="none" normalizeH="0" baseline="0" smtClean="0">
                  <a:ln>
                    <a:noFill/>
                  </a:ln>
                  <a:solidFill>
                    <a:srgbClr val="000000"/>
                  </a:solidFill>
                  <a:effectLst/>
                  <a:latin typeface="Times New Roman" panose="02020603050405020304" pitchFamily="18" charset="0"/>
                </a:rPr>
                <a:t>C</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64527" name="Rectangle 78"/>
            <p:cNvSpPr>
              <a:spLocks noChangeArrowheads="1"/>
            </p:cNvSpPr>
            <p:nvPr/>
          </p:nvSpPr>
          <p:spPr bwMode="auto">
            <a:xfrm>
              <a:off x="2420" y="3676"/>
              <a:ext cx="193"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600" b="1" i="0" u="none" strike="noStrike" cap="none" normalizeH="0" baseline="0" smtClean="0">
                  <a:ln>
                    <a:noFill/>
                  </a:ln>
                  <a:solidFill>
                    <a:srgbClr val="000000"/>
                  </a:solidFill>
                  <a:effectLst/>
                  <a:latin typeface="Times New Roman" panose="02020603050405020304" pitchFamily="18" charset="0"/>
                </a:rPr>
                <a:t>1</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64528" name="Rectangle 79"/>
            <p:cNvSpPr>
              <a:spLocks noChangeArrowheads="1"/>
            </p:cNvSpPr>
            <p:nvPr/>
          </p:nvSpPr>
          <p:spPr bwMode="auto">
            <a:xfrm>
              <a:off x="2517" y="3676"/>
              <a:ext cx="193"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600" b="1" i="0" u="none" strike="noStrike" cap="none" normalizeH="0" baseline="0" smtClean="0">
                  <a:ln>
                    <a:noFill/>
                  </a:ln>
                  <a:solidFill>
                    <a:srgbClr val="000000"/>
                  </a:solidFill>
                  <a:effectLst/>
                  <a:latin typeface="Times New Roman" panose="02020603050405020304" pitchFamily="18" charset="0"/>
                </a:rPr>
                <a:t>5</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64529" name="Rectangle 80"/>
            <p:cNvSpPr>
              <a:spLocks noChangeArrowheads="1"/>
            </p:cNvSpPr>
            <p:nvPr/>
          </p:nvSpPr>
          <p:spPr bwMode="auto">
            <a:xfrm>
              <a:off x="2614" y="3676"/>
              <a:ext cx="166"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600" b="1" i="0" u="none" strike="noStrike" cap="none" normalizeH="0" baseline="0" smtClean="0">
                  <a:ln>
                    <a:noFill/>
                  </a:ln>
                  <a:solidFill>
                    <a:srgbClr val="000000"/>
                  </a:solidFill>
                  <a:effectLst/>
                  <a:latin typeface="Times New Roman" panose="02020603050405020304" pitchFamily="18" charset="0"/>
                </a:rPr>
                <a:t>°</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64530" name="Rectangle 81"/>
            <p:cNvSpPr>
              <a:spLocks noChangeArrowheads="1"/>
            </p:cNvSpPr>
            <p:nvPr/>
          </p:nvSpPr>
          <p:spPr bwMode="auto">
            <a:xfrm>
              <a:off x="2683" y="3676"/>
              <a:ext cx="235"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600" b="1" i="0" u="none" strike="noStrike" cap="none" normalizeH="0" baseline="0" smtClean="0">
                  <a:ln>
                    <a:noFill/>
                  </a:ln>
                  <a:solidFill>
                    <a:srgbClr val="000000"/>
                  </a:solidFill>
                  <a:effectLst/>
                  <a:latin typeface="Times New Roman" panose="02020603050405020304" pitchFamily="18" charset="0"/>
                </a:rPr>
                <a:t>C</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64531" name="Freeform 82"/>
            <p:cNvSpPr>
              <a:spLocks/>
            </p:cNvSpPr>
            <p:nvPr/>
          </p:nvSpPr>
          <p:spPr bwMode="auto">
            <a:xfrm>
              <a:off x="1920" y="1386"/>
              <a:ext cx="221" cy="1227"/>
            </a:xfrm>
            <a:custGeom>
              <a:avLst/>
              <a:gdLst>
                <a:gd name="T0" fmla="*/ 166 w 221"/>
                <a:gd name="T1" fmla="*/ 2467 h 2494"/>
                <a:gd name="T2" fmla="*/ 96 w 221"/>
                <a:gd name="T3" fmla="*/ 2426 h 2494"/>
                <a:gd name="T4" fmla="*/ 55 w 221"/>
                <a:gd name="T5" fmla="*/ 2385 h 2494"/>
                <a:gd name="T6" fmla="*/ 27 w 221"/>
                <a:gd name="T7" fmla="*/ 2343 h 2494"/>
                <a:gd name="T8" fmla="*/ 14 w 221"/>
                <a:gd name="T9" fmla="*/ 2302 h 2494"/>
                <a:gd name="T10" fmla="*/ 27 w 221"/>
                <a:gd name="T11" fmla="*/ 2247 h 2494"/>
                <a:gd name="T12" fmla="*/ 69 w 221"/>
                <a:gd name="T13" fmla="*/ 2206 h 2494"/>
                <a:gd name="T14" fmla="*/ 138 w 221"/>
                <a:gd name="T15" fmla="*/ 2165 h 2494"/>
                <a:gd name="T16" fmla="*/ 179 w 221"/>
                <a:gd name="T17" fmla="*/ 2138 h 2494"/>
                <a:gd name="T18" fmla="*/ 207 w 221"/>
                <a:gd name="T19" fmla="*/ 2097 h 2494"/>
                <a:gd name="T20" fmla="*/ 207 w 221"/>
                <a:gd name="T21" fmla="*/ 2042 h 2494"/>
                <a:gd name="T22" fmla="*/ 166 w 221"/>
                <a:gd name="T23" fmla="*/ 2015 h 2494"/>
                <a:gd name="T24" fmla="*/ 124 w 221"/>
                <a:gd name="T25" fmla="*/ 1987 h 2494"/>
                <a:gd name="T26" fmla="*/ 69 w 221"/>
                <a:gd name="T27" fmla="*/ 1946 h 2494"/>
                <a:gd name="T28" fmla="*/ 27 w 221"/>
                <a:gd name="T29" fmla="*/ 1919 h 2494"/>
                <a:gd name="T30" fmla="*/ 14 w 221"/>
                <a:gd name="T31" fmla="*/ 1850 h 2494"/>
                <a:gd name="T32" fmla="*/ 41 w 221"/>
                <a:gd name="T33" fmla="*/ 1809 h 2494"/>
                <a:gd name="T34" fmla="*/ 96 w 221"/>
                <a:gd name="T35" fmla="*/ 1768 h 2494"/>
                <a:gd name="T36" fmla="*/ 166 w 221"/>
                <a:gd name="T37" fmla="*/ 1727 h 2494"/>
                <a:gd name="T38" fmla="*/ 193 w 221"/>
                <a:gd name="T39" fmla="*/ 1699 h 2494"/>
                <a:gd name="T40" fmla="*/ 221 w 221"/>
                <a:gd name="T41" fmla="*/ 1658 h 2494"/>
                <a:gd name="T42" fmla="*/ 193 w 221"/>
                <a:gd name="T43" fmla="*/ 1617 h 2494"/>
                <a:gd name="T44" fmla="*/ 166 w 221"/>
                <a:gd name="T45" fmla="*/ 1590 h 2494"/>
                <a:gd name="T46" fmla="*/ 96 w 221"/>
                <a:gd name="T47" fmla="*/ 1549 h 2494"/>
                <a:gd name="T48" fmla="*/ 41 w 221"/>
                <a:gd name="T49" fmla="*/ 1507 h 2494"/>
                <a:gd name="T50" fmla="*/ 14 w 221"/>
                <a:gd name="T51" fmla="*/ 1466 h 2494"/>
                <a:gd name="T52" fmla="*/ 27 w 221"/>
                <a:gd name="T53" fmla="*/ 1412 h 2494"/>
                <a:gd name="T54" fmla="*/ 69 w 221"/>
                <a:gd name="T55" fmla="*/ 1384 h 2494"/>
                <a:gd name="T56" fmla="*/ 110 w 221"/>
                <a:gd name="T57" fmla="*/ 1343 h 2494"/>
                <a:gd name="T58" fmla="*/ 166 w 221"/>
                <a:gd name="T59" fmla="*/ 1316 h 2494"/>
                <a:gd name="T60" fmla="*/ 207 w 221"/>
                <a:gd name="T61" fmla="*/ 1275 h 2494"/>
                <a:gd name="T62" fmla="*/ 207 w 221"/>
                <a:gd name="T63" fmla="*/ 1233 h 2494"/>
                <a:gd name="T64" fmla="*/ 179 w 221"/>
                <a:gd name="T65" fmla="*/ 1192 h 2494"/>
                <a:gd name="T66" fmla="*/ 138 w 221"/>
                <a:gd name="T67" fmla="*/ 1165 h 2494"/>
                <a:gd name="T68" fmla="*/ 96 w 221"/>
                <a:gd name="T69" fmla="*/ 1124 h 2494"/>
                <a:gd name="T70" fmla="*/ 41 w 221"/>
                <a:gd name="T71" fmla="*/ 1096 h 2494"/>
                <a:gd name="T72" fmla="*/ 14 w 221"/>
                <a:gd name="T73" fmla="*/ 1055 h 2494"/>
                <a:gd name="T74" fmla="*/ 14 w 221"/>
                <a:gd name="T75" fmla="*/ 1014 h 2494"/>
                <a:gd name="T76" fmla="*/ 41 w 221"/>
                <a:gd name="T77" fmla="*/ 973 h 2494"/>
                <a:gd name="T78" fmla="*/ 83 w 221"/>
                <a:gd name="T79" fmla="*/ 932 h 2494"/>
                <a:gd name="T80" fmla="*/ 110 w 221"/>
                <a:gd name="T81" fmla="*/ 905 h 2494"/>
                <a:gd name="T82" fmla="*/ 152 w 221"/>
                <a:gd name="T83" fmla="*/ 863 h 2494"/>
                <a:gd name="T84" fmla="*/ 166 w 221"/>
                <a:gd name="T85" fmla="*/ 822 h 2494"/>
                <a:gd name="T86" fmla="*/ 124 w 221"/>
                <a:gd name="T87" fmla="*/ 768 h 2494"/>
                <a:gd name="T88" fmla="*/ 83 w 221"/>
                <a:gd name="T89" fmla="*/ 726 h 2494"/>
                <a:gd name="T90" fmla="*/ 41 w 221"/>
                <a:gd name="T91" fmla="*/ 685 h 2494"/>
                <a:gd name="T92" fmla="*/ 14 w 221"/>
                <a:gd name="T93" fmla="*/ 658 h 2494"/>
                <a:gd name="T94" fmla="*/ 14 w 221"/>
                <a:gd name="T95" fmla="*/ 617 h 2494"/>
                <a:gd name="T96" fmla="*/ 55 w 221"/>
                <a:gd name="T97" fmla="*/ 562 h 2494"/>
                <a:gd name="T98" fmla="*/ 96 w 221"/>
                <a:gd name="T99" fmla="*/ 535 h 2494"/>
                <a:gd name="T100" fmla="*/ 152 w 221"/>
                <a:gd name="T101" fmla="*/ 493 h 2494"/>
                <a:gd name="T102" fmla="*/ 193 w 221"/>
                <a:gd name="T103" fmla="*/ 466 h 2494"/>
                <a:gd name="T104" fmla="*/ 221 w 221"/>
                <a:gd name="T105" fmla="*/ 425 h 2494"/>
                <a:gd name="T106" fmla="*/ 207 w 221"/>
                <a:gd name="T107" fmla="*/ 384 h 2494"/>
                <a:gd name="T108" fmla="*/ 166 w 221"/>
                <a:gd name="T109" fmla="*/ 343 h 2494"/>
                <a:gd name="T110" fmla="*/ 110 w 221"/>
                <a:gd name="T111" fmla="*/ 315 h 2494"/>
                <a:gd name="T112" fmla="*/ 55 w 221"/>
                <a:gd name="T113" fmla="*/ 274 h 2494"/>
                <a:gd name="T114" fmla="*/ 14 w 221"/>
                <a:gd name="T115" fmla="*/ 233 h 2494"/>
                <a:gd name="T116" fmla="*/ 14 w 221"/>
                <a:gd name="T117" fmla="*/ 178 h 2494"/>
                <a:gd name="T118" fmla="*/ 27 w 221"/>
                <a:gd name="T119" fmla="*/ 137 h 2494"/>
                <a:gd name="T120" fmla="*/ 69 w 221"/>
                <a:gd name="T121" fmla="*/ 96 h 2494"/>
                <a:gd name="T122" fmla="*/ 110 w 221"/>
                <a:gd name="T123" fmla="*/ 55 h 2494"/>
                <a:gd name="T124" fmla="*/ 179 w 221"/>
                <a:gd name="T125" fmla="*/ 28 h 2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1" h="2494">
                  <a:moveTo>
                    <a:pt x="221" y="2494"/>
                  </a:moveTo>
                  <a:lnTo>
                    <a:pt x="207" y="2480"/>
                  </a:lnTo>
                  <a:lnTo>
                    <a:pt x="207" y="2480"/>
                  </a:lnTo>
                  <a:lnTo>
                    <a:pt x="193" y="2480"/>
                  </a:lnTo>
                  <a:lnTo>
                    <a:pt x="193" y="2480"/>
                  </a:lnTo>
                  <a:lnTo>
                    <a:pt x="193" y="2467"/>
                  </a:lnTo>
                  <a:lnTo>
                    <a:pt x="179" y="2467"/>
                  </a:lnTo>
                  <a:lnTo>
                    <a:pt x="166" y="2467"/>
                  </a:lnTo>
                  <a:lnTo>
                    <a:pt x="166" y="2467"/>
                  </a:lnTo>
                  <a:lnTo>
                    <a:pt x="152" y="2453"/>
                  </a:lnTo>
                  <a:lnTo>
                    <a:pt x="152" y="2453"/>
                  </a:lnTo>
                  <a:lnTo>
                    <a:pt x="138" y="2439"/>
                  </a:lnTo>
                  <a:lnTo>
                    <a:pt x="138" y="2439"/>
                  </a:lnTo>
                  <a:lnTo>
                    <a:pt x="124" y="2439"/>
                  </a:lnTo>
                  <a:lnTo>
                    <a:pt x="110" y="2426"/>
                  </a:lnTo>
                  <a:lnTo>
                    <a:pt x="110" y="2426"/>
                  </a:lnTo>
                  <a:lnTo>
                    <a:pt x="110" y="2426"/>
                  </a:lnTo>
                  <a:lnTo>
                    <a:pt x="96" y="2426"/>
                  </a:lnTo>
                  <a:lnTo>
                    <a:pt x="96" y="2412"/>
                  </a:lnTo>
                  <a:lnTo>
                    <a:pt x="96" y="2412"/>
                  </a:lnTo>
                  <a:lnTo>
                    <a:pt x="96" y="2412"/>
                  </a:lnTo>
                  <a:lnTo>
                    <a:pt x="83" y="2412"/>
                  </a:lnTo>
                  <a:lnTo>
                    <a:pt x="83" y="2412"/>
                  </a:lnTo>
                  <a:lnTo>
                    <a:pt x="83" y="2398"/>
                  </a:lnTo>
                  <a:lnTo>
                    <a:pt x="69" y="2398"/>
                  </a:lnTo>
                  <a:lnTo>
                    <a:pt x="69" y="2398"/>
                  </a:lnTo>
                  <a:lnTo>
                    <a:pt x="55" y="2385"/>
                  </a:lnTo>
                  <a:lnTo>
                    <a:pt x="55" y="2385"/>
                  </a:lnTo>
                  <a:lnTo>
                    <a:pt x="55" y="2371"/>
                  </a:lnTo>
                  <a:lnTo>
                    <a:pt x="41" y="2371"/>
                  </a:lnTo>
                  <a:lnTo>
                    <a:pt x="41" y="2371"/>
                  </a:lnTo>
                  <a:lnTo>
                    <a:pt x="41" y="2357"/>
                  </a:lnTo>
                  <a:lnTo>
                    <a:pt x="41" y="2357"/>
                  </a:lnTo>
                  <a:lnTo>
                    <a:pt x="27" y="2357"/>
                  </a:lnTo>
                  <a:lnTo>
                    <a:pt x="27" y="2343"/>
                  </a:lnTo>
                  <a:lnTo>
                    <a:pt x="27" y="2343"/>
                  </a:lnTo>
                  <a:lnTo>
                    <a:pt x="27" y="2343"/>
                  </a:lnTo>
                  <a:lnTo>
                    <a:pt x="27" y="2330"/>
                  </a:lnTo>
                  <a:lnTo>
                    <a:pt x="14" y="2330"/>
                  </a:lnTo>
                  <a:lnTo>
                    <a:pt x="14" y="2330"/>
                  </a:lnTo>
                  <a:lnTo>
                    <a:pt x="14" y="2330"/>
                  </a:lnTo>
                  <a:lnTo>
                    <a:pt x="14" y="2316"/>
                  </a:lnTo>
                  <a:lnTo>
                    <a:pt x="14" y="2316"/>
                  </a:lnTo>
                  <a:lnTo>
                    <a:pt x="14" y="2316"/>
                  </a:lnTo>
                  <a:lnTo>
                    <a:pt x="14" y="2302"/>
                  </a:lnTo>
                  <a:lnTo>
                    <a:pt x="14" y="2302"/>
                  </a:lnTo>
                  <a:lnTo>
                    <a:pt x="14" y="2302"/>
                  </a:lnTo>
                  <a:lnTo>
                    <a:pt x="14" y="2275"/>
                  </a:lnTo>
                  <a:lnTo>
                    <a:pt x="14" y="2261"/>
                  </a:lnTo>
                  <a:lnTo>
                    <a:pt x="14" y="2261"/>
                  </a:lnTo>
                  <a:lnTo>
                    <a:pt x="14" y="2261"/>
                  </a:lnTo>
                  <a:lnTo>
                    <a:pt x="14" y="2247"/>
                  </a:lnTo>
                  <a:lnTo>
                    <a:pt x="14" y="2247"/>
                  </a:lnTo>
                  <a:lnTo>
                    <a:pt x="27" y="2247"/>
                  </a:lnTo>
                  <a:lnTo>
                    <a:pt x="27" y="2247"/>
                  </a:lnTo>
                  <a:lnTo>
                    <a:pt x="27" y="2234"/>
                  </a:lnTo>
                  <a:lnTo>
                    <a:pt x="41" y="2220"/>
                  </a:lnTo>
                  <a:lnTo>
                    <a:pt x="41" y="2220"/>
                  </a:lnTo>
                  <a:lnTo>
                    <a:pt x="55" y="2220"/>
                  </a:lnTo>
                  <a:lnTo>
                    <a:pt x="55" y="2220"/>
                  </a:lnTo>
                  <a:lnTo>
                    <a:pt x="55" y="2220"/>
                  </a:lnTo>
                  <a:lnTo>
                    <a:pt x="69" y="2206"/>
                  </a:lnTo>
                  <a:lnTo>
                    <a:pt x="69" y="2206"/>
                  </a:lnTo>
                  <a:lnTo>
                    <a:pt x="83" y="2206"/>
                  </a:lnTo>
                  <a:lnTo>
                    <a:pt x="83" y="2193"/>
                  </a:lnTo>
                  <a:lnTo>
                    <a:pt x="83" y="2193"/>
                  </a:lnTo>
                  <a:lnTo>
                    <a:pt x="96" y="2193"/>
                  </a:lnTo>
                  <a:lnTo>
                    <a:pt x="96" y="2179"/>
                  </a:lnTo>
                  <a:lnTo>
                    <a:pt x="110" y="2179"/>
                  </a:lnTo>
                  <a:lnTo>
                    <a:pt x="110" y="2179"/>
                  </a:lnTo>
                  <a:lnTo>
                    <a:pt x="124" y="2165"/>
                  </a:lnTo>
                  <a:lnTo>
                    <a:pt x="138" y="2165"/>
                  </a:lnTo>
                  <a:lnTo>
                    <a:pt x="138" y="2165"/>
                  </a:lnTo>
                  <a:lnTo>
                    <a:pt x="138" y="2152"/>
                  </a:lnTo>
                  <a:lnTo>
                    <a:pt x="152" y="2152"/>
                  </a:lnTo>
                  <a:lnTo>
                    <a:pt x="152" y="2152"/>
                  </a:lnTo>
                  <a:lnTo>
                    <a:pt x="166" y="2152"/>
                  </a:lnTo>
                  <a:lnTo>
                    <a:pt x="166" y="2138"/>
                  </a:lnTo>
                  <a:lnTo>
                    <a:pt x="166" y="2138"/>
                  </a:lnTo>
                  <a:lnTo>
                    <a:pt x="166" y="2138"/>
                  </a:lnTo>
                  <a:lnTo>
                    <a:pt x="179" y="2138"/>
                  </a:lnTo>
                  <a:lnTo>
                    <a:pt x="179" y="2124"/>
                  </a:lnTo>
                  <a:lnTo>
                    <a:pt x="179" y="2124"/>
                  </a:lnTo>
                  <a:lnTo>
                    <a:pt x="193" y="2124"/>
                  </a:lnTo>
                  <a:lnTo>
                    <a:pt x="193" y="2110"/>
                  </a:lnTo>
                  <a:lnTo>
                    <a:pt x="207" y="2110"/>
                  </a:lnTo>
                  <a:lnTo>
                    <a:pt x="207" y="2110"/>
                  </a:lnTo>
                  <a:lnTo>
                    <a:pt x="207" y="2097"/>
                  </a:lnTo>
                  <a:lnTo>
                    <a:pt x="207" y="2097"/>
                  </a:lnTo>
                  <a:lnTo>
                    <a:pt x="207" y="2097"/>
                  </a:lnTo>
                  <a:lnTo>
                    <a:pt x="207" y="2083"/>
                  </a:lnTo>
                  <a:lnTo>
                    <a:pt x="221" y="2083"/>
                  </a:lnTo>
                  <a:lnTo>
                    <a:pt x="221" y="2083"/>
                  </a:lnTo>
                  <a:lnTo>
                    <a:pt x="221" y="2069"/>
                  </a:lnTo>
                  <a:lnTo>
                    <a:pt x="221" y="2069"/>
                  </a:lnTo>
                  <a:lnTo>
                    <a:pt x="221" y="2056"/>
                  </a:lnTo>
                  <a:lnTo>
                    <a:pt x="207" y="2056"/>
                  </a:lnTo>
                  <a:lnTo>
                    <a:pt x="207" y="2056"/>
                  </a:lnTo>
                  <a:lnTo>
                    <a:pt x="207" y="2042"/>
                  </a:lnTo>
                  <a:lnTo>
                    <a:pt x="207" y="2042"/>
                  </a:lnTo>
                  <a:lnTo>
                    <a:pt x="207" y="2042"/>
                  </a:lnTo>
                  <a:lnTo>
                    <a:pt x="207" y="2042"/>
                  </a:lnTo>
                  <a:lnTo>
                    <a:pt x="193" y="2028"/>
                  </a:lnTo>
                  <a:lnTo>
                    <a:pt x="193" y="2028"/>
                  </a:lnTo>
                  <a:lnTo>
                    <a:pt x="179" y="2028"/>
                  </a:lnTo>
                  <a:lnTo>
                    <a:pt x="179" y="2015"/>
                  </a:lnTo>
                  <a:lnTo>
                    <a:pt x="179" y="2015"/>
                  </a:lnTo>
                  <a:lnTo>
                    <a:pt x="166" y="2015"/>
                  </a:lnTo>
                  <a:lnTo>
                    <a:pt x="166" y="2015"/>
                  </a:lnTo>
                  <a:lnTo>
                    <a:pt x="166" y="2001"/>
                  </a:lnTo>
                  <a:lnTo>
                    <a:pt x="166" y="2001"/>
                  </a:lnTo>
                  <a:lnTo>
                    <a:pt x="152" y="2001"/>
                  </a:lnTo>
                  <a:lnTo>
                    <a:pt x="152" y="2001"/>
                  </a:lnTo>
                  <a:lnTo>
                    <a:pt x="152" y="1987"/>
                  </a:lnTo>
                  <a:lnTo>
                    <a:pt x="138" y="1987"/>
                  </a:lnTo>
                  <a:lnTo>
                    <a:pt x="138" y="1987"/>
                  </a:lnTo>
                  <a:lnTo>
                    <a:pt x="124" y="1987"/>
                  </a:lnTo>
                  <a:lnTo>
                    <a:pt x="124" y="1973"/>
                  </a:lnTo>
                  <a:lnTo>
                    <a:pt x="110" y="1973"/>
                  </a:lnTo>
                  <a:lnTo>
                    <a:pt x="110" y="1973"/>
                  </a:lnTo>
                  <a:lnTo>
                    <a:pt x="96" y="1960"/>
                  </a:lnTo>
                  <a:lnTo>
                    <a:pt x="96" y="1960"/>
                  </a:lnTo>
                  <a:lnTo>
                    <a:pt x="96" y="1960"/>
                  </a:lnTo>
                  <a:lnTo>
                    <a:pt x="83" y="1960"/>
                  </a:lnTo>
                  <a:lnTo>
                    <a:pt x="83" y="1946"/>
                  </a:lnTo>
                  <a:lnTo>
                    <a:pt x="69" y="1946"/>
                  </a:lnTo>
                  <a:lnTo>
                    <a:pt x="69" y="1946"/>
                  </a:lnTo>
                  <a:lnTo>
                    <a:pt x="69" y="1932"/>
                  </a:lnTo>
                  <a:lnTo>
                    <a:pt x="55" y="1932"/>
                  </a:lnTo>
                  <a:lnTo>
                    <a:pt x="55" y="1932"/>
                  </a:lnTo>
                  <a:lnTo>
                    <a:pt x="55" y="1932"/>
                  </a:lnTo>
                  <a:lnTo>
                    <a:pt x="41" y="1932"/>
                  </a:lnTo>
                  <a:lnTo>
                    <a:pt x="41" y="1919"/>
                  </a:lnTo>
                  <a:lnTo>
                    <a:pt x="41" y="1919"/>
                  </a:lnTo>
                  <a:lnTo>
                    <a:pt x="27" y="1919"/>
                  </a:lnTo>
                  <a:lnTo>
                    <a:pt x="27" y="1905"/>
                  </a:lnTo>
                  <a:lnTo>
                    <a:pt x="14" y="1905"/>
                  </a:lnTo>
                  <a:lnTo>
                    <a:pt x="14" y="1891"/>
                  </a:lnTo>
                  <a:lnTo>
                    <a:pt x="14" y="1891"/>
                  </a:lnTo>
                  <a:lnTo>
                    <a:pt x="14" y="1891"/>
                  </a:lnTo>
                  <a:lnTo>
                    <a:pt x="14" y="1877"/>
                  </a:lnTo>
                  <a:lnTo>
                    <a:pt x="14" y="1877"/>
                  </a:lnTo>
                  <a:lnTo>
                    <a:pt x="14" y="1850"/>
                  </a:lnTo>
                  <a:lnTo>
                    <a:pt x="14" y="1850"/>
                  </a:lnTo>
                  <a:lnTo>
                    <a:pt x="14" y="1850"/>
                  </a:lnTo>
                  <a:lnTo>
                    <a:pt x="14" y="1836"/>
                  </a:lnTo>
                  <a:lnTo>
                    <a:pt x="14" y="1836"/>
                  </a:lnTo>
                  <a:lnTo>
                    <a:pt x="14" y="1836"/>
                  </a:lnTo>
                  <a:lnTo>
                    <a:pt x="27" y="1836"/>
                  </a:lnTo>
                  <a:lnTo>
                    <a:pt x="27" y="1823"/>
                  </a:lnTo>
                  <a:lnTo>
                    <a:pt x="27" y="1823"/>
                  </a:lnTo>
                  <a:lnTo>
                    <a:pt x="41" y="1809"/>
                  </a:lnTo>
                  <a:lnTo>
                    <a:pt x="41" y="1809"/>
                  </a:lnTo>
                  <a:lnTo>
                    <a:pt x="55" y="1809"/>
                  </a:lnTo>
                  <a:lnTo>
                    <a:pt x="55" y="1809"/>
                  </a:lnTo>
                  <a:lnTo>
                    <a:pt x="55" y="1795"/>
                  </a:lnTo>
                  <a:lnTo>
                    <a:pt x="69" y="1795"/>
                  </a:lnTo>
                  <a:lnTo>
                    <a:pt x="69" y="1795"/>
                  </a:lnTo>
                  <a:lnTo>
                    <a:pt x="83" y="1782"/>
                  </a:lnTo>
                  <a:lnTo>
                    <a:pt x="83" y="1782"/>
                  </a:lnTo>
                  <a:lnTo>
                    <a:pt x="96" y="1782"/>
                  </a:lnTo>
                  <a:lnTo>
                    <a:pt x="96" y="1768"/>
                  </a:lnTo>
                  <a:lnTo>
                    <a:pt x="110" y="1768"/>
                  </a:lnTo>
                  <a:lnTo>
                    <a:pt x="110" y="1754"/>
                  </a:lnTo>
                  <a:lnTo>
                    <a:pt x="124" y="1754"/>
                  </a:lnTo>
                  <a:lnTo>
                    <a:pt x="138" y="1754"/>
                  </a:lnTo>
                  <a:lnTo>
                    <a:pt x="138" y="1754"/>
                  </a:lnTo>
                  <a:lnTo>
                    <a:pt x="138" y="1740"/>
                  </a:lnTo>
                  <a:lnTo>
                    <a:pt x="152" y="1740"/>
                  </a:lnTo>
                  <a:lnTo>
                    <a:pt x="152" y="1740"/>
                  </a:lnTo>
                  <a:lnTo>
                    <a:pt x="166" y="1727"/>
                  </a:lnTo>
                  <a:lnTo>
                    <a:pt x="166" y="1727"/>
                  </a:lnTo>
                  <a:lnTo>
                    <a:pt x="166" y="1727"/>
                  </a:lnTo>
                  <a:lnTo>
                    <a:pt x="166" y="1727"/>
                  </a:lnTo>
                  <a:lnTo>
                    <a:pt x="179" y="1713"/>
                  </a:lnTo>
                  <a:lnTo>
                    <a:pt x="179" y="1713"/>
                  </a:lnTo>
                  <a:lnTo>
                    <a:pt x="179" y="1713"/>
                  </a:lnTo>
                  <a:lnTo>
                    <a:pt x="193" y="1713"/>
                  </a:lnTo>
                  <a:lnTo>
                    <a:pt x="193" y="1699"/>
                  </a:lnTo>
                  <a:lnTo>
                    <a:pt x="193" y="1699"/>
                  </a:lnTo>
                  <a:lnTo>
                    <a:pt x="207" y="1699"/>
                  </a:lnTo>
                  <a:lnTo>
                    <a:pt x="207" y="1686"/>
                  </a:lnTo>
                  <a:lnTo>
                    <a:pt x="207" y="1686"/>
                  </a:lnTo>
                  <a:lnTo>
                    <a:pt x="207" y="1686"/>
                  </a:lnTo>
                  <a:lnTo>
                    <a:pt x="207" y="1686"/>
                  </a:lnTo>
                  <a:lnTo>
                    <a:pt x="207" y="1672"/>
                  </a:lnTo>
                  <a:lnTo>
                    <a:pt x="221" y="1672"/>
                  </a:lnTo>
                  <a:lnTo>
                    <a:pt x="221" y="1658"/>
                  </a:lnTo>
                  <a:lnTo>
                    <a:pt x="221" y="1658"/>
                  </a:lnTo>
                  <a:lnTo>
                    <a:pt x="221" y="1658"/>
                  </a:lnTo>
                  <a:lnTo>
                    <a:pt x="221" y="1645"/>
                  </a:lnTo>
                  <a:lnTo>
                    <a:pt x="207" y="1645"/>
                  </a:lnTo>
                  <a:lnTo>
                    <a:pt x="207" y="1645"/>
                  </a:lnTo>
                  <a:lnTo>
                    <a:pt x="207" y="1631"/>
                  </a:lnTo>
                  <a:lnTo>
                    <a:pt x="207" y="1631"/>
                  </a:lnTo>
                  <a:lnTo>
                    <a:pt x="207" y="1631"/>
                  </a:lnTo>
                  <a:lnTo>
                    <a:pt x="207" y="1617"/>
                  </a:lnTo>
                  <a:lnTo>
                    <a:pt x="193" y="1617"/>
                  </a:lnTo>
                  <a:lnTo>
                    <a:pt x="193" y="1617"/>
                  </a:lnTo>
                  <a:lnTo>
                    <a:pt x="193" y="1617"/>
                  </a:lnTo>
                  <a:lnTo>
                    <a:pt x="179" y="1603"/>
                  </a:lnTo>
                  <a:lnTo>
                    <a:pt x="179" y="1603"/>
                  </a:lnTo>
                  <a:lnTo>
                    <a:pt x="179" y="1603"/>
                  </a:lnTo>
                  <a:lnTo>
                    <a:pt x="166" y="1603"/>
                  </a:lnTo>
                  <a:lnTo>
                    <a:pt x="166" y="1590"/>
                  </a:lnTo>
                  <a:lnTo>
                    <a:pt x="166" y="1590"/>
                  </a:lnTo>
                  <a:lnTo>
                    <a:pt x="166" y="1590"/>
                  </a:lnTo>
                  <a:lnTo>
                    <a:pt x="152" y="1576"/>
                  </a:lnTo>
                  <a:lnTo>
                    <a:pt x="152" y="1576"/>
                  </a:lnTo>
                  <a:lnTo>
                    <a:pt x="138" y="1576"/>
                  </a:lnTo>
                  <a:lnTo>
                    <a:pt x="138" y="1576"/>
                  </a:lnTo>
                  <a:lnTo>
                    <a:pt x="138" y="1562"/>
                  </a:lnTo>
                  <a:lnTo>
                    <a:pt x="124" y="1562"/>
                  </a:lnTo>
                  <a:lnTo>
                    <a:pt x="110" y="1562"/>
                  </a:lnTo>
                  <a:lnTo>
                    <a:pt x="110" y="1549"/>
                  </a:lnTo>
                  <a:lnTo>
                    <a:pt x="96" y="1549"/>
                  </a:lnTo>
                  <a:lnTo>
                    <a:pt x="96" y="1549"/>
                  </a:lnTo>
                  <a:lnTo>
                    <a:pt x="83" y="1535"/>
                  </a:lnTo>
                  <a:lnTo>
                    <a:pt x="83" y="1535"/>
                  </a:lnTo>
                  <a:lnTo>
                    <a:pt x="69" y="1535"/>
                  </a:lnTo>
                  <a:lnTo>
                    <a:pt x="69" y="1521"/>
                  </a:lnTo>
                  <a:lnTo>
                    <a:pt x="55" y="1521"/>
                  </a:lnTo>
                  <a:lnTo>
                    <a:pt x="55" y="1521"/>
                  </a:lnTo>
                  <a:lnTo>
                    <a:pt x="55" y="1507"/>
                  </a:lnTo>
                  <a:lnTo>
                    <a:pt x="41" y="1507"/>
                  </a:lnTo>
                  <a:lnTo>
                    <a:pt x="41" y="1507"/>
                  </a:lnTo>
                  <a:lnTo>
                    <a:pt x="41" y="1507"/>
                  </a:lnTo>
                  <a:lnTo>
                    <a:pt x="27" y="1494"/>
                  </a:lnTo>
                  <a:lnTo>
                    <a:pt x="27" y="1494"/>
                  </a:lnTo>
                  <a:lnTo>
                    <a:pt x="27" y="1494"/>
                  </a:lnTo>
                  <a:lnTo>
                    <a:pt x="14" y="1480"/>
                  </a:lnTo>
                  <a:lnTo>
                    <a:pt x="14" y="1480"/>
                  </a:lnTo>
                  <a:lnTo>
                    <a:pt x="14" y="1480"/>
                  </a:lnTo>
                  <a:lnTo>
                    <a:pt x="14" y="1466"/>
                  </a:lnTo>
                  <a:lnTo>
                    <a:pt x="14" y="1466"/>
                  </a:lnTo>
                  <a:lnTo>
                    <a:pt x="14" y="1466"/>
                  </a:lnTo>
                  <a:lnTo>
                    <a:pt x="14" y="1439"/>
                  </a:lnTo>
                  <a:lnTo>
                    <a:pt x="14" y="1439"/>
                  </a:lnTo>
                  <a:lnTo>
                    <a:pt x="14" y="1425"/>
                  </a:lnTo>
                  <a:lnTo>
                    <a:pt x="14" y="1425"/>
                  </a:lnTo>
                  <a:lnTo>
                    <a:pt x="14" y="1425"/>
                  </a:lnTo>
                  <a:lnTo>
                    <a:pt x="14" y="1425"/>
                  </a:lnTo>
                  <a:lnTo>
                    <a:pt x="27" y="1412"/>
                  </a:lnTo>
                  <a:lnTo>
                    <a:pt x="27" y="1412"/>
                  </a:lnTo>
                  <a:lnTo>
                    <a:pt x="27" y="1412"/>
                  </a:lnTo>
                  <a:lnTo>
                    <a:pt x="41" y="1398"/>
                  </a:lnTo>
                  <a:lnTo>
                    <a:pt x="41" y="1398"/>
                  </a:lnTo>
                  <a:lnTo>
                    <a:pt x="41" y="1398"/>
                  </a:lnTo>
                  <a:lnTo>
                    <a:pt x="55" y="1384"/>
                  </a:lnTo>
                  <a:lnTo>
                    <a:pt x="55" y="1384"/>
                  </a:lnTo>
                  <a:lnTo>
                    <a:pt x="55" y="1384"/>
                  </a:lnTo>
                  <a:lnTo>
                    <a:pt x="69" y="1384"/>
                  </a:lnTo>
                  <a:lnTo>
                    <a:pt x="69" y="1384"/>
                  </a:lnTo>
                  <a:lnTo>
                    <a:pt x="69" y="1370"/>
                  </a:lnTo>
                  <a:lnTo>
                    <a:pt x="83" y="1370"/>
                  </a:lnTo>
                  <a:lnTo>
                    <a:pt x="83" y="1370"/>
                  </a:lnTo>
                  <a:lnTo>
                    <a:pt x="96" y="1357"/>
                  </a:lnTo>
                  <a:lnTo>
                    <a:pt x="96" y="1357"/>
                  </a:lnTo>
                  <a:lnTo>
                    <a:pt x="96" y="1357"/>
                  </a:lnTo>
                  <a:lnTo>
                    <a:pt x="110" y="1343"/>
                  </a:lnTo>
                  <a:lnTo>
                    <a:pt x="110" y="1343"/>
                  </a:lnTo>
                  <a:lnTo>
                    <a:pt x="124" y="1343"/>
                  </a:lnTo>
                  <a:lnTo>
                    <a:pt x="124" y="1343"/>
                  </a:lnTo>
                  <a:lnTo>
                    <a:pt x="138" y="1329"/>
                  </a:lnTo>
                  <a:lnTo>
                    <a:pt x="138" y="1329"/>
                  </a:lnTo>
                  <a:lnTo>
                    <a:pt x="152" y="1329"/>
                  </a:lnTo>
                  <a:lnTo>
                    <a:pt x="152" y="1329"/>
                  </a:lnTo>
                  <a:lnTo>
                    <a:pt x="152" y="1316"/>
                  </a:lnTo>
                  <a:lnTo>
                    <a:pt x="166" y="1316"/>
                  </a:lnTo>
                  <a:lnTo>
                    <a:pt x="166" y="1316"/>
                  </a:lnTo>
                  <a:lnTo>
                    <a:pt x="166" y="1316"/>
                  </a:lnTo>
                  <a:lnTo>
                    <a:pt x="166" y="1302"/>
                  </a:lnTo>
                  <a:lnTo>
                    <a:pt x="179" y="1302"/>
                  </a:lnTo>
                  <a:lnTo>
                    <a:pt x="179" y="1302"/>
                  </a:lnTo>
                  <a:lnTo>
                    <a:pt x="179" y="1302"/>
                  </a:lnTo>
                  <a:lnTo>
                    <a:pt x="193" y="1288"/>
                  </a:lnTo>
                  <a:lnTo>
                    <a:pt x="207" y="1275"/>
                  </a:lnTo>
                  <a:lnTo>
                    <a:pt x="207" y="1275"/>
                  </a:lnTo>
                  <a:lnTo>
                    <a:pt x="207" y="1275"/>
                  </a:lnTo>
                  <a:lnTo>
                    <a:pt x="207" y="1275"/>
                  </a:lnTo>
                  <a:lnTo>
                    <a:pt x="207" y="1261"/>
                  </a:lnTo>
                  <a:lnTo>
                    <a:pt x="207" y="1261"/>
                  </a:lnTo>
                  <a:lnTo>
                    <a:pt x="221" y="1261"/>
                  </a:lnTo>
                  <a:lnTo>
                    <a:pt x="221" y="1247"/>
                  </a:lnTo>
                  <a:lnTo>
                    <a:pt x="221" y="1247"/>
                  </a:lnTo>
                  <a:lnTo>
                    <a:pt x="221" y="1247"/>
                  </a:lnTo>
                  <a:lnTo>
                    <a:pt x="221" y="1233"/>
                  </a:lnTo>
                  <a:lnTo>
                    <a:pt x="207" y="1233"/>
                  </a:lnTo>
                  <a:lnTo>
                    <a:pt x="207" y="1220"/>
                  </a:lnTo>
                  <a:lnTo>
                    <a:pt x="207" y="1220"/>
                  </a:lnTo>
                  <a:lnTo>
                    <a:pt x="207" y="1220"/>
                  </a:lnTo>
                  <a:lnTo>
                    <a:pt x="207" y="1220"/>
                  </a:lnTo>
                  <a:lnTo>
                    <a:pt x="207" y="1206"/>
                  </a:lnTo>
                  <a:lnTo>
                    <a:pt x="193" y="1206"/>
                  </a:lnTo>
                  <a:lnTo>
                    <a:pt x="193" y="1206"/>
                  </a:lnTo>
                  <a:lnTo>
                    <a:pt x="193" y="1192"/>
                  </a:lnTo>
                  <a:lnTo>
                    <a:pt x="179" y="1192"/>
                  </a:lnTo>
                  <a:lnTo>
                    <a:pt x="179" y="1192"/>
                  </a:lnTo>
                  <a:lnTo>
                    <a:pt x="179" y="1192"/>
                  </a:lnTo>
                  <a:lnTo>
                    <a:pt x="166" y="1179"/>
                  </a:lnTo>
                  <a:lnTo>
                    <a:pt x="166" y="1179"/>
                  </a:lnTo>
                  <a:lnTo>
                    <a:pt x="166" y="1179"/>
                  </a:lnTo>
                  <a:lnTo>
                    <a:pt x="152" y="1165"/>
                  </a:lnTo>
                  <a:lnTo>
                    <a:pt x="152" y="1165"/>
                  </a:lnTo>
                  <a:lnTo>
                    <a:pt x="152" y="1165"/>
                  </a:lnTo>
                  <a:lnTo>
                    <a:pt x="138" y="1165"/>
                  </a:lnTo>
                  <a:lnTo>
                    <a:pt x="138" y="1151"/>
                  </a:lnTo>
                  <a:lnTo>
                    <a:pt x="138" y="1151"/>
                  </a:lnTo>
                  <a:lnTo>
                    <a:pt x="124" y="1151"/>
                  </a:lnTo>
                  <a:lnTo>
                    <a:pt x="124" y="1151"/>
                  </a:lnTo>
                  <a:lnTo>
                    <a:pt x="110" y="1138"/>
                  </a:lnTo>
                  <a:lnTo>
                    <a:pt x="110" y="1138"/>
                  </a:lnTo>
                  <a:lnTo>
                    <a:pt x="96" y="1138"/>
                  </a:lnTo>
                  <a:lnTo>
                    <a:pt x="96" y="1124"/>
                  </a:lnTo>
                  <a:lnTo>
                    <a:pt x="96" y="1124"/>
                  </a:lnTo>
                  <a:lnTo>
                    <a:pt x="83" y="1124"/>
                  </a:lnTo>
                  <a:lnTo>
                    <a:pt x="83" y="1124"/>
                  </a:lnTo>
                  <a:lnTo>
                    <a:pt x="69" y="1110"/>
                  </a:lnTo>
                  <a:lnTo>
                    <a:pt x="69" y="1110"/>
                  </a:lnTo>
                  <a:lnTo>
                    <a:pt x="69" y="1110"/>
                  </a:lnTo>
                  <a:lnTo>
                    <a:pt x="55" y="1096"/>
                  </a:lnTo>
                  <a:lnTo>
                    <a:pt x="55" y="1096"/>
                  </a:lnTo>
                  <a:lnTo>
                    <a:pt x="55" y="1096"/>
                  </a:lnTo>
                  <a:lnTo>
                    <a:pt x="41" y="1096"/>
                  </a:lnTo>
                  <a:lnTo>
                    <a:pt x="41" y="1083"/>
                  </a:lnTo>
                  <a:lnTo>
                    <a:pt x="41" y="1083"/>
                  </a:lnTo>
                  <a:lnTo>
                    <a:pt x="27" y="1083"/>
                  </a:lnTo>
                  <a:lnTo>
                    <a:pt x="27" y="1069"/>
                  </a:lnTo>
                  <a:lnTo>
                    <a:pt x="27" y="1069"/>
                  </a:lnTo>
                  <a:lnTo>
                    <a:pt x="14" y="1069"/>
                  </a:lnTo>
                  <a:lnTo>
                    <a:pt x="14" y="1055"/>
                  </a:lnTo>
                  <a:lnTo>
                    <a:pt x="14" y="1055"/>
                  </a:lnTo>
                  <a:lnTo>
                    <a:pt x="14" y="1055"/>
                  </a:lnTo>
                  <a:lnTo>
                    <a:pt x="14" y="1042"/>
                  </a:lnTo>
                  <a:lnTo>
                    <a:pt x="14" y="1042"/>
                  </a:lnTo>
                  <a:lnTo>
                    <a:pt x="0" y="1028"/>
                  </a:lnTo>
                  <a:lnTo>
                    <a:pt x="0" y="1028"/>
                  </a:lnTo>
                  <a:lnTo>
                    <a:pt x="14" y="1028"/>
                  </a:lnTo>
                  <a:lnTo>
                    <a:pt x="14" y="1014"/>
                  </a:lnTo>
                  <a:lnTo>
                    <a:pt x="14" y="1014"/>
                  </a:lnTo>
                  <a:lnTo>
                    <a:pt x="14" y="1014"/>
                  </a:lnTo>
                  <a:lnTo>
                    <a:pt x="14" y="1014"/>
                  </a:lnTo>
                  <a:lnTo>
                    <a:pt x="14" y="1000"/>
                  </a:lnTo>
                  <a:lnTo>
                    <a:pt x="14" y="1000"/>
                  </a:lnTo>
                  <a:lnTo>
                    <a:pt x="14" y="1000"/>
                  </a:lnTo>
                  <a:lnTo>
                    <a:pt x="14" y="1000"/>
                  </a:lnTo>
                  <a:lnTo>
                    <a:pt x="27" y="987"/>
                  </a:lnTo>
                  <a:lnTo>
                    <a:pt x="27" y="987"/>
                  </a:lnTo>
                  <a:lnTo>
                    <a:pt x="27" y="973"/>
                  </a:lnTo>
                  <a:lnTo>
                    <a:pt x="41" y="973"/>
                  </a:lnTo>
                  <a:lnTo>
                    <a:pt x="41" y="973"/>
                  </a:lnTo>
                  <a:lnTo>
                    <a:pt x="41" y="973"/>
                  </a:lnTo>
                  <a:lnTo>
                    <a:pt x="55" y="959"/>
                  </a:lnTo>
                  <a:lnTo>
                    <a:pt x="55" y="959"/>
                  </a:lnTo>
                  <a:lnTo>
                    <a:pt x="55" y="959"/>
                  </a:lnTo>
                  <a:lnTo>
                    <a:pt x="55" y="959"/>
                  </a:lnTo>
                  <a:lnTo>
                    <a:pt x="69" y="946"/>
                  </a:lnTo>
                  <a:lnTo>
                    <a:pt x="69" y="946"/>
                  </a:lnTo>
                  <a:lnTo>
                    <a:pt x="69" y="946"/>
                  </a:lnTo>
                  <a:lnTo>
                    <a:pt x="83" y="932"/>
                  </a:lnTo>
                  <a:lnTo>
                    <a:pt x="83" y="932"/>
                  </a:lnTo>
                  <a:lnTo>
                    <a:pt x="83" y="932"/>
                  </a:lnTo>
                  <a:lnTo>
                    <a:pt x="96" y="932"/>
                  </a:lnTo>
                  <a:lnTo>
                    <a:pt x="96" y="918"/>
                  </a:lnTo>
                  <a:lnTo>
                    <a:pt x="96" y="918"/>
                  </a:lnTo>
                  <a:lnTo>
                    <a:pt x="96" y="918"/>
                  </a:lnTo>
                  <a:lnTo>
                    <a:pt x="110" y="918"/>
                  </a:lnTo>
                  <a:lnTo>
                    <a:pt x="110" y="905"/>
                  </a:lnTo>
                  <a:lnTo>
                    <a:pt x="110" y="905"/>
                  </a:lnTo>
                  <a:lnTo>
                    <a:pt x="124" y="905"/>
                  </a:lnTo>
                  <a:lnTo>
                    <a:pt x="124" y="891"/>
                  </a:lnTo>
                  <a:lnTo>
                    <a:pt x="138" y="891"/>
                  </a:lnTo>
                  <a:lnTo>
                    <a:pt x="138" y="891"/>
                  </a:lnTo>
                  <a:lnTo>
                    <a:pt x="138" y="877"/>
                  </a:lnTo>
                  <a:lnTo>
                    <a:pt x="152" y="877"/>
                  </a:lnTo>
                  <a:lnTo>
                    <a:pt x="152" y="877"/>
                  </a:lnTo>
                  <a:lnTo>
                    <a:pt x="152" y="863"/>
                  </a:lnTo>
                  <a:lnTo>
                    <a:pt x="152" y="863"/>
                  </a:lnTo>
                  <a:lnTo>
                    <a:pt x="152" y="863"/>
                  </a:lnTo>
                  <a:lnTo>
                    <a:pt x="166" y="850"/>
                  </a:lnTo>
                  <a:lnTo>
                    <a:pt x="166" y="850"/>
                  </a:lnTo>
                  <a:lnTo>
                    <a:pt x="166" y="850"/>
                  </a:lnTo>
                  <a:lnTo>
                    <a:pt x="166" y="836"/>
                  </a:lnTo>
                  <a:lnTo>
                    <a:pt x="166" y="836"/>
                  </a:lnTo>
                  <a:lnTo>
                    <a:pt x="166" y="822"/>
                  </a:lnTo>
                  <a:lnTo>
                    <a:pt x="166" y="822"/>
                  </a:lnTo>
                  <a:lnTo>
                    <a:pt x="166" y="822"/>
                  </a:lnTo>
                  <a:lnTo>
                    <a:pt x="166" y="809"/>
                  </a:lnTo>
                  <a:lnTo>
                    <a:pt x="152" y="809"/>
                  </a:lnTo>
                  <a:lnTo>
                    <a:pt x="152" y="795"/>
                  </a:lnTo>
                  <a:lnTo>
                    <a:pt x="152" y="795"/>
                  </a:lnTo>
                  <a:lnTo>
                    <a:pt x="152" y="795"/>
                  </a:lnTo>
                  <a:lnTo>
                    <a:pt x="138" y="781"/>
                  </a:lnTo>
                  <a:lnTo>
                    <a:pt x="138" y="781"/>
                  </a:lnTo>
                  <a:lnTo>
                    <a:pt x="138" y="781"/>
                  </a:lnTo>
                  <a:lnTo>
                    <a:pt x="124" y="768"/>
                  </a:lnTo>
                  <a:lnTo>
                    <a:pt x="124" y="768"/>
                  </a:lnTo>
                  <a:lnTo>
                    <a:pt x="124" y="768"/>
                  </a:lnTo>
                  <a:lnTo>
                    <a:pt x="124" y="754"/>
                  </a:lnTo>
                  <a:lnTo>
                    <a:pt x="110" y="754"/>
                  </a:lnTo>
                  <a:lnTo>
                    <a:pt x="110" y="754"/>
                  </a:lnTo>
                  <a:lnTo>
                    <a:pt x="96" y="740"/>
                  </a:lnTo>
                  <a:lnTo>
                    <a:pt x="96" y="740"/>
                  </a:lnTo>
                  <a:lnTo>
                    <a:pt x="83" y="726"/>
                  </a:lnTo>
                  <a:lnTo>
                    <a:pt x="83" y="726"/>
                  </a:lnTo>
                  <a:lnTo>
                    <a:pt x="83" y="726"/>
                  </a:lnTo>
                  <a:lnTo>
                    <a:pt x="69" y="713"/>
                  </a:lnTo>
                  <a:lnTo>
                    <a:pt x="69" y="713"/>
                  </a:lnTo>
                  <a:lnTo>
                    <a:pt x="69" y="713"/>
                  </a:lnTo>
                  <a:lnTo>
                    <a:pt x="55" y="713"/>
                  </a:lnTo>
                  <a:lnTo>
                    <a:pt x="55" y="699"/>
                  </a:lnTo>
                  <a:lnTo>
                    <a:pt x="55" y="699"/>
                  </a:lnTo>
                  <a:lnTo>
                    <a:pt x="41" y="699"/>
                  </a:lnTo>
                  <a:lnTo>
                    <a:pt x="41" y="685"/>
                  </a:lnTo>
                  <a:lnTo>
                    <a:pt x="41" y="685"/>
                  </a:lnTo>
                  <a:lnTo>
                    <a:pt x="27" y="685"/>
                  </a:lnTo>
                  <a:lnTo>
                    <a:pt x="27" y="672"/>
                  </a:lnTo>
                  <a:lnTo>
                    <a:pt x="27" y="672"/>
                  </a:lnTo>
                  <a:lnTo>
                    <a:pt x="14" y="672"/>
                  </a:lnTo>
                  <a:lnTo>
                    <a:pt x="14" y="658"/>
                  </a:lnTo>
                  <a:lnTo>
                    <a:pt x="14" y="658"/>
                  </a:lnTo>
                  <a:lnTo>
                    <a:pt x="14" y="658"/>
                  </a:lnTo>
                  <a:lnTo>
                    <a:pt x="14" y="658"/>
                  </a:lnTo>
                  <a:lnTo>
                    <a:pt x="14" y="644"/>
                  </a:lnTo>
                  <a:lnTo>
                    <a:pt x="14" y="644"/>
                  </a:lnTo>
                  <a:lnTo>
                    <a:pt x="14" y="644"/>
                  </a:lnTo>
                  <a:lnTo>
                    <a:pt x="14" y="630"/>
                  </a:lnTo>
                  <a:lnTo>
                    <a:pt x="0" y="630"/>
                  </a:lnTo>
                  <a:lnTo>
                    <a:pt x="0" y="630"/>
                  </a:lnTo>
                  <a:lnTo>
                    <a:pt x="14" y="630"/>
                  </a:lnTo>
                  <a:lnTo>
                    <a:pt x="14" y="617"/>
                  </a:lnTo>
                  <a:lnTo>
                    <a:pt x="14" y="617"/>
                  </a:lnTo>
                  <a:lnTo>
                    <a:pt x="14" y="603"/>
                  </a:lnTo>
                  <a:lnTo>
                    <a:pt x="14" y="603"/>
                  </a:lnTo>
                  <a:lnTo>
                    <a:pt x="14" y="603"/>
                  </a:lnTo>
                  <a:lnTo>
                    <a:pt x="27" y="589"/>
                  </a:lnTo>
                  <a:lnTo>
                    <a:pt x="27" y="589"/>
                  </a:lnTo>
                  <a:lnTo>
                    <a:pt x="27" y="576"/>
                  </a:lnTo>
                  <a:lnTo>
                    <a:pt x="41" y="576"/>
                  </a:lnTo>
                  <a:lnTo>
                    <a:pt x="41" y="562"/>
                  </a:lnTo>
                  <a:lnTo>
                    <a:pt x="55" y="562"/>
                  </a:lnTo>
                  <a:lnTo>
                    <a:pt x="55" y="562"/>
                  </a:lnTo>
                  <a:lnTo>
                    <a:pt x="55" y="562"/>
                  </a:lnTo>
                  <a:lnTo>
                    <a:pt x="69" y="562"/>
                  </a:lnTo>
                  <a:lnTo>
                    <a:pt x="69" y="548"/>
                  </a:lnTo>
                  <a:lnTo>
                    <a:pt x="69" y="548"/>
                  </a:lnTo>
                  <a:lnTo>
                    <a:pt x="83" y="548"/>
                  </a:lnTo>
                  <a:lnTo>
                    <a:pt x="83" y="535"/>
                  </a:lnTo>
                  <a:lnTo>
                    <a:pt x="96" y="535"/>
                  </a:lnTo>
                  <a:lnTo>
                    <a:pt x="96" y="535"/>
                  </a:lnTo>
                  <a:lnTo>
                    <a:pt x="96" y="535"/>
                  </a:lnTo>
                  <a:lnTo>
                    <a:pt x="110" y="521"/>
                  </a:lnTo>
                  <a:lnTo>
                    <a:pt x="110" y="521"/>
                  </a:lnTo>
                  <a:lnTo>
                    <a:pt x="124" y="521"/>
                  </a:lnTo>
                  <a:lnTo>
                    <a:pt x="124" y="507"/>
                  </a:lnTo>
                  <a:lnTo>
                    <a:pt x="138" y="507"/>
                  </a:lnTo>
                  <a:lnTo>
                    <a:pt x="138" y="507"/>
                  </a:lnTo>
                  <a:lnTo>
                    <a:pt x="152" y="493"/>
                  </a:lnTo>
                  <a:lnTo>
                    <a:pt x="152" y="493"/>
                  </a:lnTo>
                  <a:lnTo>
                    <a:pt x="152" y="493"/>
                  </a:lnTo>
                  <a:lnTo>
                    <a:pt x="166" y="493"/>
                  </a:lnTo>
                  <a:lnTo>
                    <a:pt x="166" y="480"/>
                  </a:lnTo>
                  <a:lnTo>
                    <a:pt x="166" y="480"/>
                  </a:lnTo>
                  <a:lnTo>
                    <a:pt x="179" y="480"/>
                  </a:lnTo>
                  <a:lnTo>
                    <a:pt x="179" y="466"/>
                  </a:lnTo>
                  <a:lnTo>
                    <a:pt x="179" y="466"/>
                  </a:lnTo>
                  <a:lnTo>
                    <a:pt x="193" y="466"/>
                  </a:lnTo>
                  <a:lnTo>
                    <a:pt x="193" y="466"/>
                  </a:lnTo>
                  <a:lnTo>
                    <a:pt x="193" y="452"/>
                  </a:lnTo>
                  <a:lnTo>
                    <a:pt x="207" y="452"/>
                  </a:lnTo>
                  <a:lnTo>
                    <a:pt x="207" y="452"/>
                  </a:lnTo>
                  <a:lnTo>
                    <a:pt x="207" y="439"/>
                  </a:lnTo>
                  <a:lnTo>
                    <a:pt x="207" y="439"/>
                  </a:lnTo>
                  <a:lnTo>
                    <a:pt x="207" y="439"/>
                  </a:lnTo>
                  <a:lnTo>
                    <a:pt x="207" y="425"/>
                  </a:lnTo>
                  <a:lnTo>
                    <a:pt x="221" y="425"/>
                  </a:lnTo>
                  <a:lnTo>
                    <a:pt x="221" y="425"/>
                  </a:lnTo>
                  <a:lnTo>
                    <a:pt x="221" y="411"/>
                  </a:lnTo>
                  <a:lnTo>
                    <a:pt x="221" y="411"/>
                  </a:lnTo>
                  <a:lnTo>
                    <a:pt x="221" y="398"/>
                  </a:lnTo>
                  <a:lnTo>
                    <a:pt x="207" y="398"/>
                  </a:lnTo>
                  <a:lnTo>
                    <a:pt x="207" y="398"/>
                  </a:lnTo>
                  <a:lnTo>
                    <a:pt x="207" y="384"/>
                  </a:lnTo>
                  <a:lnTo>
                    <a:pt x="207" y="384"/>
                  </a:lnTo>
                  <a:lnTo>
                    <a:pt x="207" y="384"/>
                  </a:lnTo>
                  <a:lnTo>
                    <a:pt x="207" y="384"/>
                  </a:lnTo>
                  <a:lnTo>
                    <a:pt x="193" y="370"/>
                  </a:lnTo>
                  <a:lnTo>
                    <a:pt x="193" y="370"/>
                  </a:lnTo>
                  <a:lnTo>
                    <a:pt x="179" y="370"/>
                  </a:lnTo>
                  <a:lnTo>
                    <a:pt x="179" y="356"/>
                  </a:lnTo>
                  <a:lnTo>
                    <a:pt x="179" y="356"/>
                  </a:lnTo>
                  <a:lnTo>
                    <a:pt x="166" y="356"/>
                  </a:lnTo>
                  <a:lnTo>
                    <a:pt x="166" y="356"/>
                  </a:lnTo>
                  <a:lnTo>
                    <a:pt x="166" y="343"/>
                  </a:lnTo>
                  <a:lnTo>
                    <a:pt x="166" y="343"/>
                  </a:lnTo>
                  <a:lnTo>
                    <a:pt x="152" y="343"/>
                  </a:lnTo>
                  <a:lnTo>
                    <a:pt x="152" y="343"/>
                  </a:lnTo>
                  <a:lnTo>
                    <a:pt x="152" y="329"/>
                  </a:lnTo>
                  <a:lnTo>
                    <a:pt x="138" y="329"/>
                  </a:lnTo>
                  <a:lnTo>
                    <a:pt x="138" y="329"/>
                  </a:lnTo>
                  <a:lnTo>
                    <a:pt x="124" y="329"/>
                  </a:lnTo>
                  <a:lnTo>
                    <a:pt x="124" y="315"/>
                  </a:lnTo>
                  <a:lnTo>
                    <a:pt x="110" y="315"/>
                  </a:lnTo>
                  <a:lnTo>
                    <a:pt x="110" y="315"/>
                  </a:lnTo>
                  <a:lnTo>
                    <a:pt x="96" y="302"/>
                  </a:lnTo>
                  <a:lnTo>
                    <a:pt x="96" y="302"/>
                  </a:lnTo>
                  <a:lnTo>
                    <a:pt x="96" y="302"/>
                  </a:lnTo>
                  <a:lnTo>
                    <a:pt x="83" y="302"/>
                  </a:lnTo>
                  <a:lnTo>
                    <a:pt x="83" y="288"/>
                  </a:lnTo>
                  <a:lnTo>
                    <a:pt x="69" y="288"/>
                  </a:lnTo>
                  <a:lnTo>
                    <a:pt x="69" y="288"/>
                  </a:lnTo>
                  <a:lnTo>
                    <a:pt x="69" y="274"/>
                  </a:lnTo>
                  <a:lnTo>
                    <a:pt x="55" y="274"/>
                  </a:lnTo>
                  <a:lnTo>
                    <a:pt x="55" y="274"/>
                  </a:lnTo>
                  <a:lnTo>
                    <a:pt x="55" y="274"/>
                  </a:lnTo>
                  <a:lnTo>
                    <a:pt x="41" y="274"/>
                  </a:lnTo>
                  <a:lnTo>
                    <a:pt x="41" y="260"/>
                  </a:lnTo>
                  <a:lnTo>
                    <a:pt x="41" y="260"/>
                  </a:lnTo>
                  <a:lnTo>
                    <a:pt x="27" y="260"/>
                  </a:lnTo>
                  <a:lnTo>
                    <a:pt x="27" y="247"/>
                  </a:lnTo>
                  <a:lnTo>
                    <a:pt x="14" y="247"/>
                  </a:lnTo>
                  <a:lnTo>
                    <a:pt x="14" y="233"/>
                  </a:lnTo>
                  <a:lnTo>
                    <a:pt x="14" y="233"/>
                  </a:lnTo>
                  <a:lnTo>
                    <a:pt x="14" y="233"/>
                  </a:lnTo>
                  <a:lnTo>
                    <a:pt x="14" y="219"/>
                  </a:lnTo>
                  <a:lnTo>
                    <a:pt x="14" y="219"/>
                  </a:lnTo>
                  <a:lnTo>
                    <a:pt x="14" y="192"/>
                  </a:lnTo>
                  <a:lnTo>
                    <a:pt x="14" y="192"/>
                  </a:lnTo>
                  <a:lnTo>
                    <a:pt x="14" y="192"/>
                  </a:lnTo>
                  <a:lnTo>
                    <a:pt x="14" y="178"/>
                  </a:lnTo>
                  <a:lnTo>
                    <a:pt x="14" y="178"/>
                  </a:lnTo>
                  <a:lnTo>
                    <a:pt x="14" y="178"/>
                  </a:lnTo>
                  <a:lnTo>
                    <a:pt x="14" y="165"/>
                  </a:lnTo>
                  <a:lnTo>
                    <a:pt x="14" y="165"/>
                  </a:lnTo>
                  <a:lnTo>
                    <a:pt x="14" y="165"/>
                  </a:lnTo>
                  <a:lnTo>
                    <a:pt x="27" y="165"/>
                  </a:lnTo>
                  <a:lnTo>
                    <a:pt x="27" y="151"/>
                  </a:lnTo>
                  <a:lnTo>
                    <a:pt x="27" y="151"/>
                  </a:lnTo>
                  <a:lnTo>
                    <a:pt x="27" y="151"/>
                  </a:lnTo>
                  <a:lnTo>
                    <a:pt x="27" y="137"/>
                  </a:lnTo>
                  <a:lnTo>
                    <a:pt x="41" y="137"/>
                  </a:lnTo>
                  <a:lnTo>
                    <a:pt x="41" y="123"/>
                  </a:lnTo>
                  <a:lnTo>
                    <a:pt x="41" y="123"/>
                  </a:lnTo>
                  <a:lnTo>
                    <a:pt x="55" y="123"/>
                  </a:lnTo>
                  <a:lnTo>
                    <a:pt x="55" y="110"/>
                  </a:lnTo>
                  <a:lnTo>
                    <a:pt x="55" y="110"/>
                  </a:lnTo>
                  <a:lnTo>
                    <a:pt x="69" y="96"/>
                  </a:lnTo>
                  <a:lnTo>
                    <a:pt x="69" y="96"/>
                  </a:lnTo>
                  <a:lnTo>
                    <a:pt x="69" y="96"/>
                  </a:lnTo>
                  <a:lnTo>
                    <a:pt x="83" y="96"/>
                  </a:lnTo>
                  <a:lnTo>
                    <a:pt x="83" y="82"/>
                  </a:lnTo>
                  <a:lnTo>
                    <a:pt x="83" y="82"/>
                  </a:lnTo>
                  <a:lnTo>
                    <a:pt x="96" y="82"/>
                  </a:lnTo>
                  <a:lnTo>
                    <a:pt x="96" y="82"/>
                  </a:lnTo>
                  <a:lnTo>
                    <a:pt x="96" y="69"/>
                  </a:lnTo>
                  <a:lnTo>
                    <a:pt x="96" y="69"/>
                  </a:lnTo>
                  <a:lnTo>
                    <a:pt x="110" y="69"/>
                  </a:lnTo>
                  <a:lnTo>
                    <a:pt x="110" y="55"/>
                  </a:lnTo>
                  <a:lnTo>
                    <a:pt x="124" y="55"/>
                  </a:lnTo>
                  <a:lnTo>
                    <a:pt x="138" y="55"/>
                  </a:lnTo>
                  <a:lnTo>
                    <a:pt x="138" y="55"/>
                  </a:lnTo>
                  <a:lnTo>
                    <a:pt x="138" y="41"/>
                  </a:lnTo>
                  <a:lnTo>
                    <a:pt x="152" y="41"/>
                  </a:lnTo>
                  <a:lnTo>
                    <a:pt x="152" y="41"/>
                  </a:lnTo>
                  <a:lnTo>
                    <a:pt x="166" y="28"/>
                  </a:lnTo>
                  <a:lnTo>
                    <a:pt x="179" y="28"/>
                  </a:lnTo>
                  <a:lnTo>
                    <a:pt x="179" y="28"/>
                  </a:lnTo>
                  <a:lnTo>
                    <a:pt x="193" y="14"/>
                  </a:lnTo>
                  <a:lnTo>
                    <a:pt x="193" y="14"/>
                  </a:lnTo>
                  <a:lnTo>
                    <a:pt x="207" y="14"/>
                  </a:lnTo>
                  <a:lnTo>
                    <a:pt x="207" y="0"/>
                  </a:lnTo>
                  <a:lnTo>
                    <a:pt x="221" y="0"/>
                  </a:lnTo>
                  <a:lnTo>
                    <a:pt x="221" y="0"/>
                  </a:lnTo>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4532" name="Freeform 83"/>
            <p:cNvSpPr>
              <a:spLocks/>
            </p:cNvSpPr>
            <p:nvPr/>
          </p:nvSpPr>
          <p:spPr bwMode="auto">
            <a:xfrm>
              <a:off x="1910" y="1292"/>
              <a:ext cx="277" cy="233"/>
            </a:xfrm>
            <a:custGeom>
              <a:avLst/>
              <a:gdLst>
                <a:gd name="T0" fmla="*/ 0 w 277"/>
                <a:gd name="T1" fmla="*/ 28 h 233"/>
                <a:gd name="T2" fmla="*/ 277 w 277"/>
                <a:gd name="T3" fmla="*/ 0 h 233"/>
                <a:gd name="T4" fmla="*/ 125 w 277"/>
                <a:gd name="T5" fmla="*/ 233 h 233"/>
                <a:gd name="T6" fmla="*/ 166 w 277"/>
                <a:gd name="T7" fmla="*/ 69 h 233"/>
                <a:gd name="T8" fmla="*/ 0 w 277"/>
                <a:gd name="T9" fmla="*/ 28 h 233"/>
              </a:gdLst>
              <a:ahLst/>
              <a:cxnLst>
                <a:cxn ang="0">
                  <a:pos x="T0" y="T1"/>
                </a:cxn>
                <a:cxn ang="0">
                  <a:pos x="T2" y="T3"/>
                </a:cxn>
                <a:cxn ang="0">
                  <a:pos x="T4" y="T5"/>
                </a:cxn>
                <a:cxn ang="0">
                  <a:pos x="T6" y="T7"/>
                </a:cxn>
                <a:cxn ang="0">
                  <a:pos x="T8" y="T9"/>
                </a:cxn>
              </a:cxnLst>
              <a:rect l="0" t="0" r="r" b="b"/>
              <a:pathLst>
                <a:path w="277" h="233">
                  <a:moveTo>
                    <a:pt x="0" y="28"/>
                  </a:moveTo>
                  <a:lnTo>
                    <a:pt x="277" y="0"/>
                  </a:lnTo>
                  <a:lnTo>
                    <a:pt x="125" y="233"/>
                  </a:lnTo>
                  <a:lnTo>
                    <a:pt x="166" y="69"/>
                  </a:lnTo>
                  <a:lnTo>
                    <a:pt x="0" y="28"/>
                  </a:lnTo>
                  <a:close/>
                </a:path>
              </a:pathLst>
            </a:custGeom>
            <a:solidFill>
              <a:srgbClr val="0000FF"/>
            </a:solid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64535" name="Rectangle 86"/>
            <p:cNvSpPr>
              <a:spLocks noChangeArrowheads="1"/>
            </p:cNvSpPr>
            <p:nvPr/>
          </p:nvSpPr>
          <p:spPr bwMode="auto">
            <a:xfrm>
              <a:off x="4825" y="1292"/>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64536" name="Rectangle 87"/>
            <p:cNvSpPr>
              <a:spLocks noChangeArrowheads="1"/>
            </p:cNvSpPr>
            <p:nvPr/>
          </p:nvSpPr>
          <p:spPr bwMode="auto">
            <a:xfrm>
              <a:off x="4935" y="1292"/>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64537" name="Rectangle 88"/>
            <p:cNvSpPr>
              <a:spLocks noChangeArrowheads="1"/>
            </p:cNvSpPr>
            <p:nvPr/>
          </p:nvSpPr>
          <p:spPr bwMode="auto">
            <a:xfrm>
              <a:off x="5046" y="1292"/>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64538" name="Rectangle 89"/>
            <p:cNvSpPr>
              <a:spLocks noChangeArrowheads="1"/>
            </p:cNvSpPr>
            <p:nvPr/>
          </p:nvSpPr>
          <p:spPr bwMode="auto">
            <a:xfrm>
              <a:off x="5101" y="1292"/>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64539" name="Rectangle 90"/>
            <p:cNvSpPr>
              <a:spLocks noChangeArrowheads="1"/>
            </p:cNvSpPr>
            <p:nvPr/>
          </p:nvSpPr>
          <p:spPr bwMode="auto">
            <a:xfrm>
              <a:off x="5212" y="1292"/>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64540" name="Rectangle 91"/>
            <p:cNvSpPr>
              <a:spLocks noChangeArrowheads="1"/>
            </p:cNvSpPr>
            <p:nvPr/>
          </p:nvSpPr>
          <p:spPr bwMode="auto">
            <a:xfrm>
              <a:off x="5295" y="1292"/>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64541" name="Rectangle 92"/>
            <p:cNvSpPr>
              <a:spLocks noChangeArrowheads="1"/>
            </p:cNvSpPr>
            <p:nvPr/>
          </p:nvSpPr>
          <p:spPr bwMode="auto">
            <a:xfrm>
              <a:off x="4839" y="1703"/>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64543" name="Rectangle 94"/>
            <p:cNvSpPr>
              <a:spLocks noChangeArrowheads="1"/>
            </p:cNvSpPr>
            <p:nvPr/>
          </p:nvSpPr>
          <p:spPr bwMode="auto">
            <a:xfrm>
              <a:off x="5032" y="1703"/>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64544" name="Rectangle 95"/>
            <p:cNvSpPr>
              <a:spLocks noChangeArrowheads="1"/>
            </p:cNvSpPr>
            <p:nvPr/>
          </p:nvSpPr>
          <p:spPr bwMode="auto">
            <a:xfrm>
              <a:off x="5101" y="1703"/>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64545" name="Rectangle 96"/>
            <p:cNvSpPr>
              <a:spLocks noChangeArrowheads="1"/>
            </p:cNvSpPr>
            <p:nvPr/>
          </p:nvSpPr>
          <p:spPr bwMode="auto">
            <a:xfrm>
              <a:off x="4839" y="2073"/>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64546" name="Rectangle 97"/>
            <p:cNvSpPr>
              <a:spLocks noChangeArrowheads="1"/>
            </p:cNvSpPr>
            <p:nvPr/>
          </p:nvSpPr>
          <p:spPr bwMode="auto">
            <a:xfrm>
              <a:off x="4935" y="2073"/>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64547" name="Rectangle 98"/>
            <p:cNvSpPr>
              <a:spLocks noChangeArrowheads="1"/>
            </p:cNvSpPr>
            <p:nvPr/>
          </p:nvSpPr>
          <p:spPr bwMode="auto">
            <a:xfrm>
              <a:off x="5032" y="2073"/>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64548" name="Rectangle 99"/>
            <p:cNvSpPr>
              <a:spLocks noChangeArrowheads="1"/>
            </p:cNvSpPr>
            <p:nvPr/>
          </p:nvSpPr>
          <p:spPr bwMode="auto">
            <a:xfrm flipH="1">
              <a:off x="5044" y="2073"/>
              <a:ext cx="29"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64549" name="Rectangle 100"/>
            <p:cNvSpPr>
              <a:spLocks noChangeArrowheads="1"/>
            </p:cNvSpPr>
            <p:nvPr/>
          </p:nvSpPr>
          <p:spPr bwMode="auto">
            <a:xfrm>
              <a:off x="5170" y="2073"/>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64550" name="Rectangle 101"/>
            <p:cNvSpPr>
              <a:spLocks noChangeArrowheads="1"/>
            </p:cNvSpPr>
            <p:nvPr/>
          </p:nvSpPr>
          <p:spPr bwMode="auto">
            <a:xfrm>
              <a:off x="5239" y="2073"/>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64551" name="Rectangle 102"/>
            <p:cNvSpPr>
              <a:spLocks noChangeArrowheads="1"/>
            </p:cNvSpPr>
            <p:nvPr/>
          </p:nvSpPr>
          <p:spPr bwMode="auto">
            <a:xfrm>
              <a:off x="4839" y="2484"/>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64552" name="Rectangle 103"/>
            <p:cNvSpPr>
              <a:spLocks noChangeArrowheads="1"/>
            </p:cNvSpPr>
            <p:nvPr/>
          </p:nvSpPr>
          <p:spPr bwMode="auto">
            <a:xfrm>
              <a:off x="4935" y="2484"/>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64553" name="Rectangle 104"/>
            <p:cNvSpPr>
              <a:spLocks noChangeArrowheads="1"/>
            </p:cNvSpPr>
            <p:nvPr/>
          </p:nvSpPr>
          <p:spPr bwMode="auto">
            <a:xfrm>
              <a:off x="5032" y="2484"/>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64554" name="Rectangle 105"/>
            <p:cNvSpPr>
              <a:spLocks noChangeArrowheads="1"/>
            </p:cNvSpPr>
            <p:nvPr/>
          </p:nvSpPr>
          <p:spPr bwMode="auto">
            <a:xfrm>
              <a:off x="5073" y="2484"/>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64555" name="Rectangle 106"/>
            <p:cNvSpPr>
              <a:spLocks noChangeArrowheads="1"/>
            </p:cNvSpPr>
            <p:nvPr/>
          </p:nvSpPr>
          <p:spPr bwMode="auto">
            <a:xfrm>
              <a:off x="5170" y="2484"/>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64556" name="Rectangle 107"/>
            <p:cNvSpPr>
              <a:spLocks noChangeArrowheads="1"/>
            </p:cNvSpPr>
            <p:nvPr/>
          </p:nvSpPr>
          <p:spPr bwMode="auto">
            <a:xfrm>
              <a:off x="5239" y="2484"/>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64557" name="Rectangle 108"/>
            <p:cNvSpPr>
              <a:spLocks noChangeArrowheads="1"/>
            </p:cNvSpPr>
            <p:nvPr/>
          </p:nvSpPr>
          <p:spPr bwMode="auto">
            <a:xfrm>
              <a:off x="4894" y="28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64558" name="Rectangle 109"/>
            <p:cNvSpPr>
              <a:spLocks noChangeArrowheads="1"/>
            </p:cNvSpPr>
            <p:nvPr/>
          </p:nvSpPr>
          <p:spPr bwMode="auto">
            <a:xfrm>
              <a:off x="4991" y="28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64559" name="Rectangle 110"/>
            <p:cNvSpPr>
              <a:spLocks noChangeArrowheads="1"/>
            </p:cNvSpPr>
            <p:nvPr/>
          </p:nvSpPr>
          <p:spPr bwMode="auto">
            <a:xfrm>
              <a:off x="5087" y="28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64560" name="Rectangle 111"/>
            <p:cNvSpPr>
              <a:spLocks noChangeArrowheads="1"/>
            </p:cNvSpPr>
            <p:nvPr/>
          </p:nvSpPr>
          <p:spPr bwMode="auto">
            <a:xfrm>
              <a:off x="5129" y="28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64561" name="Rectangle 112"/>
            <p:cNvSpPr>
              <a:spLocks noChangeArrowheads="1"/>
            </p:cNvSpPr>
            <p:nvPr/>
          </p:nvSpPr>
          <p:spPr bwMode="auto">
            <a:xfrm>
              <a:off x="5225" y="28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64562" name="Rectangle 113"/>
            <p:cNvSpPr>
              <a:spLocks noChangeArrowheads="1"/>
            </p:cNvSpPr>
            <p:nvPr/>
          </p:nvSpPr>
          <p:spPr bwMode="auto">
            <a:xfrm>
              <a:off x="5295" y="28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64563" name="Rectangle 114"/>
            <p:cNvSpPr>
              <a:spLocks noChangeArrowheads="1"/>
            </p:cNvSpPr>
            <p:nvPr/>
          </p:nvSpPr>
          <p:spPr bwMode="auto">
            <a:xfrm>
              <a:off x="4894" y="3306"/>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64564" name="Rectangle 115"/>
            <p:cNvSpPr>
              <a:spLocks noChangeArrowheads="1"/>
            </p:cNvSpPr>
            <p:nvPr/>
          </p:nvSpPr>
          <p:spPr bwMode="auto">
            <a:xfrm>
              <a:off x="4991" y="3306"/>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64565" name="Rectangle 116"/>
            <p:cNvSpPr>
              <a:spLocks noChangeArrowheads="1"/>
            </p:cNvSpPr>
            <p:nvPr/>
          </p:nvSpPr>
          <p:spPr bwMode="auto">
            <a:xfrm>
              <a:off x="5087" y="3306"/>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64567" name="Rectangle 118"/>
            <p:cNvSpPr>
              <a:spLocks noChangeArrowheads="1"/>
            </p:cNvSpPr>
            <p:nvPr/>
          </p:nvSpPr>
          <p:spPr bwMode="auto">
            <a:xfrm>
              <a:off x="5225" y="3306"/>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64568" name="Rectangle 119"/>
            <p:cNvSpPr>
              <a:spLocks noChangeArrowheads="1"/>
            </p:cNvSpPr>
            <p:nvPr/>
          </p:nvSpPr>
          <p:spPr bwMode="auto">
            <a:xfrm>
              <a:off x="5295" y="3306"/>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64569" name="Rectangle 120"/>
            <p:cNvSpPr>
              <a:spLocks noChangeArrowheads="1"/>
            </p:cNvSpPr>
            <p:nvPr/>
          </p:nvSpPr>
          <p:spPr bwMode="auto">
            <a:xfrm>
              <a:off x="4894" y="3676"/>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64571" name="Rectangle 122"/>
            <p:cNvSpPr>
              <a:spLocks noChangeArrowheads="1"/>
            </p:cNvSpPr>
            <p:nvPr/>
          </p:nvSpPr>
          <p:spPr bwMode="auto">
            <a:xfrm>
              <a:off x="5087" y="3676"/>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64572" name="Rectangle 123"/>
            <p:cNvSpPr>
              <a:spLocks noChangeArrowheads="1"/>
            </p:cNvSpPr>
            <p:nvPr/>
          </p:nvSpPr>
          <p:spPr bwMode="auto">
            <a:xfrm>
              <a:off x="5156" y="3676"/>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grpSp>
      <p:sp>
        <p:nvSpPr>
          <p:cNvPr id="129" name="Rectangle 91"/>
          <p:cNvSpPr>
            <a:spLocks noChangeArrowheads="1"/>
          </p:cNvSpPr>
          <p:nvPr/>
        </p:nvSpPr>
        <p:spPr bwMode="auto">
          <a:xfrm>
            <a:off x="4437497" y="2010280"/>
            <a:ext cx="417513"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600" b="1" i="0" u="none" strike="noStrike" cap="none" normalizeH="0" baseline="0" dirty="0" smtClean="0">
                <a:ln>
                  <a:noFill/>
                </a:ln>
                <a:solidFill>
                  <a:srgbClr val="000000"/>
                </a:solidFill>
                <a:effectLst/>
                <a:latin typeface="Times New Roman" panose="02020603050405020304" pitchFamily="18" charset="0"/>
              </a:rPr>
              <a:t>C</a:t>
            </a: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64573" name="ZoneTexte 64572"/>
          <p:cNvSpPr txBox="1"/>
          <p:nvPr/>
        </p:nvSpPr>
        <p:spPr>
          <a:xfrm>
            <a:off x="1864161" y="4816979"/>
            <a:ext cx="2050473" cy="369332"/>
          </a:xfrm>
          <a:prstGeom prst="rect">
            <a:avLst/>
          </a:prstGeom>
          <a:noFill/>
        </p:spPr>
        <p:txBody>
          <a:bodyPr wrap="square" rtlCol="0">
            <a:spAutoFit/>
          </a:bodyPr>
          <a:lstStyle/>
          <a:p>
            <a:r>
              <a:rPr lang="fr-FR" dirty="0" smtClean="0"/>
              <a:t>Air sec</a:t>
            </a:r>
            <a:endParaRPr lang="fr-FR" dirty="0"/>
          </a:p>
        </p:txBody>
      </p:sp>
      <p:sp>
        <p:nvSpPr>
          <p:cNvPr id="64574" name="ZoneTexte 64573"/>
          <p:cNvSpPr txBox="1"/>
          <p:nvPr/>
        </p:nvSpPr>
        <p:spPr>
          <a:xfrm>
            <a:off x="1607128" y="3764449"/>
            <a:ext cx="1985675" cy="646331"/>
          </a:xfrm>
          <a:prstGeom prst="rect">
            <a:avLst/>
          </a:prstGeom>
          <a:noFill/>
        </p:spPr>
        <p:txBody>
          <a:bodyPr wrap="square" rtlCol="0">
            <a:spAutoFit/>
          </a:bodyPr>
          <a:lstStyle/>
          <a:p>
            <a:r>
              <a:rPr lang="fr-FR" dirty="0" smtClean="0"/>
              <a:t>Point de saturation</a:t>
            </a:r>
          </a:p>
        </p:txBody>
      </p:sp>
      <p:sp>
        <p:nvSpPr>
          <p:cNvPr id="64575" name="ZoneTexte 64574"/>
          <p:cNvSpPr txBox="1"/>
          <p:nvPr/>
        </p:nvSpPr>
        <p:spPr>
          <a:xfrm>
            <a:off x="1459922" y="2573421"/>
            <a:ext cx="1996355" cy="369332"/>
          </a:xfrm>
          <a:prstGeom prst="rect">
            <a:avLst/>
          </a:prstGeom>
          <a:noFill/>
        </p:spPr>
        <p:txBody>
          <a:bodyPr wrap="square" rtlCol="0">
            <a:spAutoFit/>
          </a:bodyPr>
          <a:lstStyle/>
          <a:p>
            <a:r>
              <a:rPr lang="fr-FR" dirty="0" smtClean="0"/>
              <a:t>Air humide</a:t>
            </a:r>
            <a:endParaRPr lang="fr-FR" dirty="0"/>
          </a:p>
        </p:txBody>
      </p:sp>
      <p:sp>
        <p:nvSpPr>
          <p:cNvPr id="64" name="ZoneTexte 63"/>
          <p:cNvSpPr txBox="1"/>
          <p:nvPr/>
        </p:nvSpPr>
        <p:spPr>
          <a:xfrm flipH="1">
            <a:off x="8982552" y="4494988"/>
            <a:ext cx="3066936" cy="369332"/>
          </a:xfrm>
          <a:prstGeom prst="rect">
            <a:avLst/>
          </a:prstGeom>
          <a:noFill/>
        </p:spPr>
        <p:txBody>
          <a:bodyPr wrap="square" rtlCol="0">
            <a:spAutoFit/>
          </a:bodyPr>
          <a:lstStyle/>
          <a:p>
            <a:r>
              <a:rPr lang="fr-FR" dirty="0" smtClean="0"/>
              <a:t>Base du nuage </a:t>
            </a:r>
            <a:endParaRPr lang="fr-FR" dirty="0"/>
          </a:p>
        </p:txBody>
      </p:sp>
      <p:sp>
        <p:nvSpPr>
          <p:cNvPr id="65" name="ZoneTexte 64"/>
          <p:cNvSpPr txBox="1"/>
          <p:nvPr/>
        </p:nvSpPr>
        <p:spPr>
          <a:xfrm>
            <a:off x="9976070" y="2225411"/>
            <a:ext cx="2992582" cy="369332"/>
          </a:xfrm>
          <a:prstGeom prst="rect">
            <a:avLst/>
          </a:prstGeom>
          <a:noFill/>
        </p:spPr>
        <p:txBody>
          <a:bodyPr wrap="square" rtlCol="0">
            <a:spAutoFit/>
          </a:bodyPr>
          <a:lstStyle/>
          <a:p>
            <a:r>
              <a:rPr lang="fr-FR" dirty="0" smtClean="0"/>
              <a:t>Sommet du </a:t>
            </a:r>
            <a:r>
              <a:rPr lang="fr-FR" i="1" dirty="0" smtClean="0"/>
              <a:t>n</a:t>
            </a:r>
            <a:r>
              <a:rPr lang="fr-FR" dirty="0" smtClean="0"/>
              <a:t>uage</a:t>
            </a:r>
            <a:endParaRPr lang="fr-FR" dirty="0"/>
          </a:p>
        </p:txBody>
      </p:sp>
      <p:sp>
        <p:nvSpPr>
          <p:cNvPr id="66" name="Forme libre 65"/>
          <p:cNvSpPr/>
          <p:nvPr/>
        </p:nvSpPr>
        <p:spPr>
          <a:xfrm>
            <a:off x="8488725" y="2549345"/>
            <a:ext cx="3408218" cy="1874982"/>
          </a:xfrm>
          <a:custGeom>
            <a:avLst/>
            <a:gdLst>
              <a:gd name="connsiteX0" fmla="*/ 2733963 w 3408218"/>
              <a:gd name="connsiteY0" fmla="*/ 1810327 h 1874982"/>
              <a:gd name="connsiteX1" fmla="*/ 2733963 w 3408218"/>
              <a:gd name="connsiteY1" fmla="*/ 1810327 h 1874982"/>
              <a:gd name="connsiteX2" fmla="*/ 2410691 w 3408218"/>
              <a:gd name="connsiteY2" fmla="*/ 1819563 h 1874982"/>
              <a:gd name="connsiteX3" fmla="*/ 2382982 w 3408218"/>
              <a:gd name="connsiteY3" fmla="*/ 1828800 h 1874982"/>
              <a:gd name="connsiteX4" fmla="*/ 2272145 w 3408218"/>
              <a:gd name="connsiteY4" fmla="*/ 1819563 h 1874982"/>
              <a:gd name="connsiteX5" fmla="*/ 2207491 w 3408218"/>
              <a:gd name="connsiteY5" fmla="*/ 1754909 h 1874982"/>
              <a:gd name="connsiteX6" fmla="*/ 2189018 w 3408218"/>
              <a:gd name="connsiteY6" fmla="*/ 1727200 h 1874982"/>
              <a:gd name="connsiteX7" fmla="*/ 2170545 w 3408218"/>
              <a:gd name="connsiteY7" fmla="*/ 1699491 h 1874982"/>
              <a:gd name="connsiteX8" fmla="*/ 2068945 w 3408218"/>
              <a:gd name="connsiteY8" fmla="*/ 1717963 h 1874982"/>
              <a:gd name="connsiteX9" fmla="*/ 2041236 w 3408218"/>
              <a:gd name="connsiteY9" fmla="*/ 1736436 h 1874982"/>
              <a:gd name="connsiteX10" fmla="*/ 1985818 w 3408218"/>
              <a:gd name="connsiteY10" fmla="*/ 1754909 h 1874982"/>
              <a:gd name="connsiteX11" fmla="*/ 1930400 w 3408218"/>
              <a:gd name="connsiteY11" fmla="*/ 1782618 h 1874982"/>
              <a:gd name="connsiteX12" fmla="*/ 1902691 w 3408218"/>
              <a:gd name="connsiteY12" fmla="*/ 1801091 h 1874982"/>
              <a:gd name="connsiteX13" fmla="*/ 1828800 w 3408218"/>
              <a:gd name="connsiteY13" fmla="*/ 1819563 h 1874982"/>
              <a:gd name="connsiteX14" fmla="*/ 1801091 w 3408218"/>
              <a:gd name="connsiteY14" fmla="*/ 1828800 h 1874982"/>
              <a:gd name="connsiteX15" fmla="*/ 1708727 w 3408218"/>
              <a:gd name="connsiteY15" fmla="*/ 1819563 h 1874982"/>
              <a:gd name="connsiteX16" fmla="*/ 1681018 w 3408218"/>
              <a:gd name="connsiteY16" fmla="*/ 1810327 h 1874982"/>
              <a:gd name="connsiteX17" fmla="*/ 1644072 w 3408218"/>
              <a:gd name="connsiteY17" fmla="*/ 1801091 h 1874982"/>
              <a:gd name="connsiteX18" fmla="*/ 1560945 w 3408218"/>
              <a:gd name="connsiteY18" fmla="*/ 1754909 h 1874982"/>
              <a:gd name="connsiteX19" fmla="*/ 1505527 w 3408218"/>
              <a:gd name="connsiteY19" fmla="*/ 1717963 h 1874982"/>
              <a:gd name="connsiteX20" fmla="*/ 1477818 w 3408218"/>
              <a:gd name="connsiteY20" fmla="*/ 1699491 h 1874982"/>
              <a:gd name="connsiteX21" fmla="*/ 1366982 w 3408218"/>
              <a:gd name="connsiteY21" fmla="*/ 1708727 h 1874982"/>
              <a:gd name="connsiteX22" fmla="*/ 1311563 w 3408218"/>
              <a:gd name="connsiteY22" fmla="*/ 1745673 h 1874982"/>
              <a:gd name="connsiteX23" fmla="*/ 1256145 w 3408218"/>
              <a:gd name="connsiteY23" fmla="*/ 1782618 h 1874982"/>
              <a:gd name="connsiteX24" fmla="*/ 1228436 w 3408218"/>
              <a:gd name="connsiteY24" fmla="*/ 1801091 h 1874982"/>
              <a:gd name="connsiteX25" fmla="*/ 1154545 w 3408218"/>
              <a:gd name="connsiteY25" fmla="*/ 1810327 h 1874982"/>
              <a:gd name="connsiteX26" fmla="*/ 1071418 w 3408218"/>
              <a:gd name="connsiteY26" fmla="*/ 1828800 h 1874982"/>
              <a:gd name="connsiteX27" fmla="*/ 969818 w 3408218"/>
              <a:gd name="connsiteY27" fmla="*/ 1819563 h 1874982"/>
              <a:gd name="connsiteX28" fmla="*/ 886691 w 3408218"/>
              <a:gd name="connsiteY28" fmla="*/ 1791854 h 1874982"/>
              <a:gd name="connsiteX29" fmla="*/ 858982 w 3408218"/>
              <a:gd name="connsiteY29" fmla="*/ 1782618 h 1874982"/>
              <a:gd name="connsiteX30" fmla="*/ 803563 w 3408218"/>
              <a:gd name="connsiteY30" fmla="*/ 1745673 h 1874982"/>
              <a:gd name="connsiteX31" fmla="*/ 775854 w 3408218"/>
              <a:gd name="connsiteY31" fmla="*/ 1727200 h 1874982"/>
              <a:gd name="connsiteX32" fmla="*/ 628072 w 3408218"/>
              <a:gd name="connsiteY32" fmla="*/ 1745673 h 1874982"/>
              <a:gd name="connsiteX33" fmla="*/ 600363 w 3408218"/>
              <a:gd name="connsiteY33" fmla="*/ 1764145 h 1874982"/>
              <a:gd name="connsiteX34" fmla="*/ 572654 w 3408218"/>
              <a:gd name="connsiteY34" fmla="*/ 1773382 h 1874982"/>
              <a:gd name="connsiteX35" fmla="*/ 517236 w 3408218"/>
              <a:gd name="connsiteY35" fmla="*/ 1810327 h 1874982"/>
              <a:gd name="connsiteX36" fmla="*/ 498763 w 3408218"/>
              <a:gd name="connsiteY36" fmla="*/ 1838036 h 1874982"/>
              <a:gd name="connsiteX37" fmla="*/ 471054 w 3408218"/>
              <a:gd name="connsiteY37" fmla="*/ 1847273 h 1874982"/>
              <a:gd name="connsiteX38" fmla="*/ 415636 w 3408218"/>
              <a:gd name="connsiteY38" fmla="*/ 1874982 h 1874982"/>
              <a:gd name="connsiteX39" fmla="*/ 184727 w 3408218"/>
              <a:gd name="connsiteY39" fmla="*/ 1856509 h 1874982"/>
              <a:gd name="connsiteX40" fmla="*/ 129309 w 3408218"/>
              <a:gd name="connsiteY40" fmla="*/ 1838036 h 1874982"/>
              <a:gd name="connsiteX41" fmla="*/ 73891 w 3408218"/>
              <a:gd name="connsiteY41" fmla="*/ 1801091 h 1874982"/>
              <a:gd name="connsiteX42" fmla="*/ 64654 w 3408218"/>
              <a:gd name="connsiteY42" fmla="*/ 1773382 h 1874982"/>
              <a:gd name="connsiteX43" fmla="*/ 36945 w 3408218"/>
              <a:gd name="connsiteY43" fmla="*/ 1764145 h 1874982"/>
              <a:gd name="connsiteX44" fmla="*/ 18472 w 3408218"/>
              <a:gd name="connsiteY44" fmla="*/ 1708727 h 1874982"/>
              <a:gd name="connsiteX45" fmla="*/ 9236 w 3408218"/>
              <a:gd name="connsiteY45" fmla="*/ 1681018 h 1874982"/>
              <a:gd name="connsiteX46" fmla="*/ 0 w 3408218"/>
              <a:gd name="connsiteY46" fmla="*/ 1653309 h 1874982"/>
              <a:gd name="connsiteX47" fmla="*/ 9236 w 3408218"/>
              <a:gd name="connsiteY47" fmla="*/ 1477818 h 1874982"/>
              <a:gd name="connsiteX48" fmla="*/ 55418 w 3408218"/>
              <a:gd name="connsiteY48" fmla="*/ 1394691 h 1874982"/>
              <a:gd name="connsiteX49" fmla="*/ 73891 w 3408218"/>
              <a:gd name="connsiteY49" fmla="*/ 1366982 h 1874982"/>
              <a:gd name="connsiteX50" fmla="*/ 92363 w 3408218"/>
              <a:gd name="connsiteY50" fmla="*/ 1339273 h 1874982"/>
              <a:gd name="connsiteX51" fmla="*/ 120072 w 3408218"/>
              <a:gd name="connsiteY51" fmla="*/ 1320800 h 1874982"/>
              <a:gd name="connsiteX52" fmla="*/ 138545 w 3408218"/>
              <a:gd name="connsiteY52" fmla="*/ 1293091 h 1874982"/>
              <a:gd name="connsiteX53" fmla="*/ 193963 w 3408218"/>
              <a:gd name="connsiteY53" fmla="*/ 1256145 h 1874982"/>
              <a:gd name="connsiteX54" fmla="*/ 240145 w 3408218"/>
              <a:gd name="connsiteY54" fmla="*/ 1209963 h 1874982"/>
              <a:gd name="connsiteX55" fmla="*/ 286327 w 3408218"/>
              <a:gd name="connsiteY55" fmla="*/ 1163782 h 1874982"/>
              <a:gd name="connsiteX56" fmla="*/ 304800 w 3408218"/>
              <a:gd name="connsiteY56" fmla="*/ 1136073 h 1874982"/>
              <a:gd name="connsiteX57" fmla="*/ 332509 w 3408218"/>
              <a:gd name="connsiteY57" fmla="*/ 1126836 h 1874982"/>
              <a:gd name="connsiteX58" fmla="*/ 369454 w 3408218"/>
              <a:gd name="connsiteY58" fmla="*/ 1071418 h 1874982"/>
              <a:gd name="connsiteX59" fmla="*/ 406400 w 3408218"/>
              <a:gd name="connsiteY59" fmla="*/ 1016000 h 1874982"/>
              <a:gd name="connsiteX60" fmla="*/ 424872 w 3408218"/>
              <a:gd name="connsiteY60" fmla="*/ 988291 h 1874982"/>
              <a:gd name="connsiteX61" fmla="*/ 461818 w 3408218"/>
              <a:gd name="connsiteY61" fmla="*/ 905163 h 1874982"/>
              <a:gd name="connsiteX62" fmla="*/ 489527 w 3408218"/>
              <a:gd name="connsiteY62" fmla="*/ 822036 h 1874982"/>
              <a:gd name="connsiteX63" fmla="*/ 498763 w 3408218"/>
              <a:gd name="connsiteY63" fmla="*/ 794327 h 1874982"/>
              <a:gd name="connsiteX64" fmla="*/ 508000 w 3408218"/>
              <a:gd name="connsiteY64" fmla="*/ 766618 h 1874982"/>
              <a:gd name="connsiteX65" fmla="*/ 517236 w 3408218"/>
              <a:gd name="connsiteY65" fmla="*/ 711200 h 1874982"/>
              <a:gd name="connsiteX66" fmla="*/ 526472 w 3408218"/>
              <a:gd name="connsiteY66" fmla="*/ 646545 h 1874982"/>
              <a:gd name="connsiteX67" fmla="*/ 535709 w 3408218"/>
              <a:gd name="connsiteY67" fmla="*/ 618836 h 1874982"/>
              <a:gd name="connsiteX68" fmla="*/ 544945 w 3408218"/>
              <a:gd name="connsiteY68" fmla="*/ 360218 h 1874982"/>
              <a:gd name="connsiteX69" fmla="*/ 563418 w 3408218"/>
              <a:gd name="connsiteY69" fmla="*/ 304800 h 1874982"/>
              <a:gd name="connsiteX70" fmla="*/ 600363 w 3408218"/>
              <a:gd name="connsiteY70" fmla="*/ 249382 h 1874982"/>
              <a:gd name="connsiteX71" fmla="*/ 618836 w 3408218"/>
              <a:gd name="connsiteY71" fmla="*/ 221673 h 1874982"/>
              <a:gd name="connsiteX72" fmla="*/ 674254 w 3408218"/>
              <a:gd name="connsiteY72" fmla="*/ 184727 h 1874982"/>
              <a:gd name="connsiteX73" fmla="*/ 701963 w 3408218"/>
              <a:gd name="connsiteY73" fmla="*/ 166254 h 1874982"/>
              <a:gd name="connsiteX74" fmla="*/ 757382 w 3408218"/>
              <a:gd name="connsiteY74" fmla="*/ 147782 h 1874982"/>
              <a:gd name="connsiteX75" fmla="*/ 822036 w 3408218"/>
              <a:gd name="connsiteY75" fmla="*/ 120073 h 1874982"/>
              <a:gd name="connsiteX76" fmla="*/ 849745 w 3408218"/>
              <a:gd name="connsiteY76" fmla="*/ 101600 h 1874982"/>
              <a:gd name="connsiteX77" fmla="*/ 905163 w 3408218"/>
              <a:gd name="connsiteY77" fmla="*/ 83127 h 1874982"/>
              <a:gd name="connsiteX78" fmla="*/ 1052945 w 3408218"/>
              <a:gd name="connsiteY78" fmla="*/ 101600 h 1874982"/>
              <a:gd name="connsiteX79" fmla="*/ 1108363 w 3408218"/>
              <a:gd name="connsiteY79" fmla="*/ 138545 h 1874982"/>
              <a:gd name="connsiteX80" fmla="*/ 1136072 w 3408218"/>
              <a:gd name="connsiteY80" fmla="*/ 157018 h 1874982"/>
              <a:gd name="connsiteX81" fmla="*/ 1265382 w 3408218"/>
              <a:gd name="connsiteY81" fmla="*/ 147782 h 1874982"/>
              <a:gd name="connsiteX82" fmla="*/ 1293091 w 3408218"/>
              <a:gd name="connsiteY82" fmla="*/ 138545 h 1874982"/>
              <a:gd name="connsiteX83" fmla="*/ 1357745 w 3408218"/>
              <a:gd name="connsiteY83" fmla="*/ 120073 h 1874982"/>
              <a:gd name="connsiteX84" fmla="*/ 1385454 w 3408218"/>
              <a:gd name="connsiteY84" fmla="*/ 101600 h 1874982"/>
              <a:gd name="connsiteX85" fmla="*/ 1440872 w 3408218"/>
              <a:gd name="connsiteY85" fmla="*/ 83127 h 1874982"/>
              <a:gd name="connsiteX86" fmla="*/ 1597891 w 3408218"/>
              <a:gd name="connsiteY86" fmla="*/ 101600 h 1874982"/>
              <a:gd name="connsiteX87" fmla="*/ 1625600 w 3408218"/>
              <a:gd name="connsiteY87" fmla="*/ 120073 h 1874982"/>
              <a:gd name="connsiteX88" fmla="*/ 1671782 w 3408218"/>
              <a:gd name="connsiteY88" fmla="*/ 129309 h 1874982"/>
              <a:gd name="connsiteX89" fmla="*/ 1782618 w 3408218"/>
              <a:gd name="connsiteY89" fmla="*/ 147782 h 1874982"/>
              <a:gd name="connsiteX90" fmla="*/ 1902691 w 3408218"/>
              <a:gd name="connsiteY90" fmla="*/ 138545 h 1874982"/>
              <a:gd name="connsiteX91" fmla="*/ 1958109 w 3408218"/>
              <a:gd name="connsiteY91" fmla="*/ 120073 h 1874982"/>
              <a:gd name="connsiteX92" fmla="*/ 2022763 w 3408218"/>
              <a:gd name="connsiteY92" fmla="*/ 83127 h 1874982"/>
              <a:gd name="connsiteX93" fmla="*/ 2087418 w 3408218"/>
              <a:gd name="connsiteY93" fmla="*/ 36945 h 1874982"/>
              <a:gd name="connsiteX94" fmla="*/ 2142836 w 3408218"/>
              <a:gd name="connsiteY94" fmla="*/ 0 h 1874982"/>
              <a:gd name="connsiteX95" fmla="*/ 2290618 w 3408218"/>
              <a:gd name="connsiteY95" fmla="*/ 9236 h 1874982"/>
              <a:gd name="connsiteX96" fmla="*/ 2318327 w 3408218"/>
              <a:gd name="connsiteY96" fmla="*/ 18473 h 1874982"/>
              <a:gd name="connsiteX97" fmla="*/ 2355272 w 3408218"/>
              <a:gd name="connsiteY97" fmla="*/ 27709 h 1874982"/>
              <a:gd name="connsiteX98" fmla="*/ 2382982 w 3408218"/>
              <a:gd name="connsiteY98" fmla="*/ 36945 h 1874982"/>
              <a:gd name="connsiteX99" fmla="*/ 2419927 w 3408218"/>
              <a:gd name="connsiteY99" fmla="*/ 46182 h 1874982"/>
              <a:gd name="connsiteX100" fmla="*/ 2447636 w 3408218"/>
              <a:gd name="connsiteY100" fmla="*/ 55418 h 1874982"/>
              <a:gd name="connsiteX101" fmla="*/ 2503054 w 3408218"/>
              <a:gd name="connsiteY101" fmla="*/ 64654 h 1874982"/>
              <a:gd name="connsiteX102" fmla="*/ 2530763 w 3408218"/>
              <a:gd name="connsiteY102" fmla="*/ 83127 h 1874982"/>
              <a:gd name="connsiteX103" fmla="*/ 2687782 w 3408218"/>
              <a:gd name="connsiteY103" fmla="*/ 83127 h 1874982"/>
              <a:gd name="connsiteX104" fmla="*/ 2835563 w 3408218"/>
              <a:gd name="connsiteY104" fmla="*/ 101600 h 1874982"/>
              <a:gd name="connsiteX105" fmla="*/ 2863272 w 3408218"/>
              <a:gd name="connsiteY105" fmla="*/ 110836 h 1874982"/>
              <a:gd name="connsiteX106" fmla="*/ 2890982 w 3408218"/>
              <a:gd name="connsiteY106" fmla="*/ 138545 h 1874982"/>
              <a:gd name="connsiteX107" fmla="*/ 2909454 w 3408218"/>
              <a:gd name="connsiteY107" fmla="*/ 193963 h 1874982"/>
              <a:gd name="connsiteX108" fmla="*/ 2918691 w 3408218"/>
              <a:gd name="connsiteY108" fmla="*/ 221673 h 1874982"/>
              <a:gd name="connsiteX109" fmla="*/ 2946400 w 3408218"/>
              <a:gd name="connsiteY109" fmla="*/ 323273 h 1874982"/>
              <a:gd name="connsiteX110" fmla="*/ 2955636 w 3408218"/>
              <a:gd name="connsiteY110" fmla="*/ 397163 h 1874982"/>
              <a:gd name="connsiteX111" fmla="*/ 2964872 w 3408218"/>
              <a:gd name="connsiteY111" fmla="*/ 508000 h 1874982"/>
              <a:gd name="connsiteX112" fmla="*/ 2983345 w 3408218"/>
              <a:gd name="connsiteY112" fmla="*/ 563418 h 1874982"/>
              <a:gd name="connsiteX113" fmla="*/ 2992582 w 3408218"/>
              <a:gd name="connsiteY113" fmla="*/ 600363 h 1874982"/>
              <a:gd name="connsiteX114" fmla="*/ 3011054 w 3408218"/>
              <a:gd name="connsiteY114" fmla="*/ 655782 h 1874982"/>
              <a:gd name="connsiteX115" fmla="*/ 3020291 w 3408218"/>
              <a:gd name="connsiteY115" fmla="*/ 692727 h 1874982"/>
              <a:gd name="connsiteX116" fmla="*/ 3048000 w 3408218"/>
              <a:gd name="connsiteY116" fmla="*/ 711200 h 1874982"/>
              <a:gd name="connsiteX117" fmla="*/ 3075709 w 3408218"/>
              <a:gd name="connsiteY117" fmla="*/ 766618 h 1874982"/>
              <a:gd name="connsiteX118" fmla="*/ 3084945 w 3408218"/>
              <a:gd name="connsiteY118" fmla="*/ 794327 h 1874982"/>
              <a:gd name="connsiteX119" fmla="*/ 3112654 w 3408218"/>
              <a:gd name="connsiteY119" fmla="*/ 803563 h 1874982"/>
              <a:gd name="connsiteX120" fmla="*/ 3168072 w 3408218"/>
              <a:gd name="connsiteY120" fmla="*/ 895927 h 1874982"/>
              <a:gd name="connsiteX121" fmla="*/ 3186545 w 3408218"/>
              <a:gd name="connsiteY121" fmla="*/ 923636 h 1874982"/>
              <a:gd name="connsiteX122" fmla="*/ 3205018 w 3408218"/>
              <a:gd name="connsiteY122" fmla="*/ 951345 h 1874982"/>
              <a:gd name="connsiteX123" fmla="*/ 3232727 w 3408218"/>
              <a:gd name="connsiteY123" fmla="*/ 1043709 h 1874982"/>
              <a:gd name="connsiteX124" fmla="*/ 3241963 w 3408218"/>
              <a:gd name="connsiteY124" fmla="*/ 1071418 h 1874982"/>
              <a:gd name="connsiteX125" fmla="*/ 3260436 w 3408218"/>
              <a:gd name="connsiteY125" fmla="*/ 1145309 h 1874982"/>
              <a:gd name="connsiteX126" fmla="*/ 3278909 w 3408218"/>
              <a:gd name="connsiteY126" fmla="*/ 1200727 h 1874982"/>
              <a:gd name="connsiteX127" fmla="*/ 3288145 w 3408218"/>
              <a:gd name="connsiteY127" fmla="*/ 1228436 h 1874982"/>
              <a:gd name="connsiteX128" fmla="*/ 3297382 w 3408218"/>
              <a:gd name="connsiteY128" fmla="*/ 1265382 h 1874982"/>
              <a:gd name="connsiteX129" fmla="*/ 3306618 w 3408218"/>
              <a:gd name="connsiteY129" fmla="*/ 1403927 h 1874982"/>
              <a:gd name="connsiteX130" fmla="*/ 3315854 w 3408218"/>
              <a:gd name="connsiteY130" fmla="*/ 1431636 h 1874982"/>
              <a:gd name="connsiteX131" fmla="*/ 3352800 w 3408218"/>
              <a:gd name="connsiteY131" fmla="*/ 1560945 h 1874982"/>
              <a:gd name="connsiteX132" fmla="*/ 3362036 w 3408218"/>
              <a:gd name="connsiteY132" fmla="*/ 1588654 h 1874982"/>
              <a:gd name="connsiteX133" fmla="*/ 3371272 w 3408218"/>
              <a:gd name="connsiteY133" fmla="*/ 1616363 h 1874982"/>
              <a:gd name="connsiteX134" fmla="*/ 3389745 w 3408218"/>
              <a:gd name="connsiteY134" fmla="*/ 1644073 h 1874982"/>
              <a:gd name="connsiteX135" fmla="*/ 3398982 w 3408218"/>
              <a:gd name="connsiteY135" fmla="*/ 1681018 h 1874982"/>
              <a:gd name="connsiteX136" fmla="*/ 3408218 w 3408218"/>
              <a:gd name="connsiteY136" fmla="*/ 1708727 h 1874982"/>
              <a:gd name="connsiteX137" fmla="*/ 3389745 w 3408218"/>
              <a:gd name="connsiteY137" fmla="*/ 1847273 h 1874982"/>
              <a:gd name="connsiteX138" fmla="*/ 3084945 w 3408218"/>
              <a:gd name="connsiteY138" fmla="*/ 1838036 h 1874982"/>
              <a:gd name="connsiteX139" fmla="*/ 3029527 w 3408218"/>
              <a:gd name="connsiteY139" fmla="*/ 1819563 h 1874982"/>
              <a:gd name="connsiteX140" fmla="*/ 2974109 w 3408218"/>
              <a:gd name="connsiteY140" fmla="*/ 1801091 h 1874982"/>
              <a:gd name="connsiteX141" fmla="*/ 2946400 w 3408218"/>
              <a:gd name="connsiteY141" fmla="*/ 1791854 h 1874982"/>
              <a:gd name="connsiteX142" fmla="*/ 2918691 w 3408218"/>
              <a:gd name="connsiteY142" fmla="*/ 1782618 h 1874982"/>
              <a:gd name="connsiteX143" fmla="*/ 2890982 w 3408218"/>
              <a:gd name="connsiteY143" fmla="*/ 1764145 h 1874982"/>
              <a:gd name="connsiteX144" fmla="*/ 2817091 w 3408218"/>
              <a:gd name="connsiteY144" fmla="*/ 1745673 h 1874982"/>
              <a:gd name="connsiteX145" fmla="*/ 2761672 w 3408218"/>
              <a:gd name="connsiteY145" fmla="*/ 1754909 h 1874982"/>
              <a:gd name="connsiteX146" fmla="*/ 2733963 w 3408218"/>
              <a:gd name="connsiteY146" fmla="*/ 1773382 h 1874982"/>
              <a:gd name="connsiteX147" fmla="*/ 2706254 w 3408218"/>
              <a:gd name="connsiteY147" fmla="*/ 1782618 h 1874982"/>
              <a:gd name="connsiteX148" fmla="*/ 2733963 w 3408218"/>
              <a:gd name="connsiteY148" fmla="*/ 1810327 h 1874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3408218" h="1874982">
                <a:moveTo>
                  <a:pt x="2733963" y="1810327"/>
                </a:moveTo>
                <a:lnTo>
                  <a:pt x="2733963" y="1810327"/>
                </a:lnTo>
                <a:cubicBezTo>
                  <a:pt x="2626206" y="1813406"/>
                  <a:pt x="2518343" y="1813897"/>
                  <a:pt x="2410691" y="1819563"/>
                </a:cubicBezTo>
                <a:cubicBezTo>
                  <a:pt x="2400968" y="1820075"/>
                  <a:pt x="2392718" y="1828800"/>
                  <a:pt x="2382982" y="1828800"/>
                </a:cubicBezTo>
                <a:cubicBezTo>
                  <a:pt x="2345908" y="1828800"/>
                  <a:pt x="2309091" y="1822642"/>
                  <a:pt x="2272145" y="1819563"/>
                </a:cubicBezTo>
                <a:cubicBezTo>
                  <a:pt x="2223374" y="1803306"/>
                  <a:pt x="2249837" y="1818428"/>
                  <a:pt x="2207491" y="1754909"/>
                </a:cubicBezTo>
                <a:lnTo>
                  <a:pt x="2189018" y="1727200"/>
                </a:lnTo>
                <a:lnTo>
                  <a:pt x="2170545" y="1699491"/>
                </a:lnTo>
                <a:cubicBezTo>
                  <a:pt x="2145078" y="1702674"/>
                  <a:pt x="2097420" y="1703726"/>
                  <a:pt x="2068945" y="1717963"/>
                </a:cubicBezTo>
                <a:cubicBezTo>
                  <a:pt x="2059016" y="1722927"/>
                  <a:pt x="2051380" y="1731927"/>
                  <a:pt x="2041236" y="1736436"/>
                </a:cubicBezTo>
                <a:cubicBezTo>
                  <a:pt x="2023442" y="1744344"/>
                  <a:pt x="1985818" y="1754909"/>
                  <a:pt x="1985818" y="1754909"/>
                </a:cubicBezTo>
                <a:cubicBezTo>
                  <a:pt x="1906407" y="1807850"/>
                  <a:pt x="2006880" y="1744378"/>
                  <a:pt x="1930400" y="1782618"/>
                </a:cubicBezTo>
                <a:cubicBezTo>
                  <a:pt x="1920471" y="1787582"/>
                  <a:pt x="1913123" y="1797297"/>
                  <a:pt x="1902691" y="1801091"/>
                </a:cubicBezTo>
                <a:cubicBezTo>
                  <a:pt x="1878831" y="1809767"/>
                  <a:pt x="1852885" y="1811534"/>
                  <a:pt x="1828800" y="1819563"/>
                </a:cubicBezTo>
                <a:lnTo>
                  <a:pt x="1801091" y="1828800"/>
                </a:lnTo>
                <a:cubicBezTo>
                  <a:pt x="1770303" y="1825721"/>
                  <a:pt x="1739309" y="1824268"/>
                  <a:pt x="1708727" y="1819563"/>
                </a:cubicBezTo>
                <a:cubicBezTo>
                  <a:pt x="1699104" y="1818083"/>
                  <a:pt x="1690379" y="1813002"/>
                  <a:pt x="1681018" y="1810327"/>
                </a:cubicBezTo>
                <a:cubicBezTo>
                  <a:pt x="1668812" y="1806840"/>
                  <a:pt x="1656387" y="1804170"/>
                  <a:pt x="1644072" y="1801091"/>
                </a:cubicBezTo>
                <a:cubicBezTo>
                  <a:pt x="1580553" y="1758744"/>
                  <a:pt x="1609716" y="1771166"/>
                  <a:pt x="1560945" y="1754909"/>
                </a:cubicBezTo>
                <a:lnTo>
                  <a:pt x="1505527" y="1717963"/>
                </a:lnTo>
                <a:lnTo>
                  <a:pt x="1477818" y="1699491"/>
                </a:lnTo>
                <a:cubicBezTo>
                  <a:pt x="1440873" y="1702570"/>
                  <a:pt x="1402703" y="1698805"/>
                  <a:pt x="1366982" y="1708727"/>
                </a:cubicBezTo>
                <a:cubicBezTo>
                  <a:pt x="1345590" y="1714669"/>
                  <a:pt x="1330036" y="1733358"/>
                  <a:pt x="1311563" y="1745673"/>
                </a:cubicBezTo>
                <a:lnTo>
                  <a:pt x="1256145" y="1782618"/>
                </a:lnTo>
                <a:cubicBezTo>
                  <a:pt x="1246909" y="1788776"/>
                  <a:pt x="1239451" y="1799714"/>
                  <a:pt x="1228436" y="1801091"/>
                </a:cubicBezTo>
                <a:lnTo>
                  <a:pt x="1154545" y="1810327"/>
                </a:lnTo>
                <a:cubicBezTo>
                  <a:pt x="1125973" y="1819851"/>
                  <a:pt x="1103925" y="1828800"/>
                  <a:pt x="1071418" y="1828800"/>
                </a:cubicBezTo>
                <a:cubicBezTo>
                  <a:pt x="1037412" y="1828800"/>
                  <a:pt x="1003685" y="1822642"/>
                  <a:pt x="969818" y="1819563"/>
                </a:cubicBezTo>
                <a:lnTo>
                  <a:pt x="886691" y="1791854"/>
                </a:lnTo>
                <a:lnTo>
                  <a:pt x="858982" y="1782618"/>
                </a:lnTo>
                <a:lnTo>
                  <a:pt x="803563" y="1745673"/>
                </a:lnTo>
                <a:lnTo>
                  <a:pt x="775854" y="1727200"/>
                </a:lnTo>
                <a:cubicBezTo>
                  <a:pt x="762497" y="1728313"/>
                  <a:pt x="663275" y="1730586"/>
                  <a:pt x="628072" y="1745673"/>
                </a:cubicBezTo>
                <a:cubicBezTo>
                  <a:pt x="617869" y="1750046"/>
                  <a:pt x="610292" y="1759181"/>
                  <a:pt x="600363" y="1764145"/>
                </a:cubicBezTo>
                <a:cubicBezTo>
                  <a:pt x="591655" y="1768499"/>
                  <a:pt x="581165" y="1768654"/>
                  <a:pt x="572654" y="1773382"/>
                </a:cubicBezTo>
                <a:cubicBezTo>
                  <a:pt x="553247" y="1784164"/>
                  <a:pt x="517236" y="1810327"/>
                  <a:pt x="517236" y="1810327"/>
                </a:cubicBezTo>
                <a:cubicBezTo>
                  <a:pt x="511078" y="1819563"/>
                  <a:pt x="507431" y="1831101"/>
                  <a:pt x="498763" y="1838036"/>
                </a:cubicBezTo>
                <a:cubicBezTo>
                  <a:pt x="491160" y="1844118"/>
                  <a:pt x="479762" y="1842919"/>
                  <a:pt x="471054" y="1847273"/>
                </a:cubicBezTo>
                <a:cubicBezTo>
                  <a:pt x="399434" y="1883083"/>
                  <a:pt x="485284" y="1851764"/>
                  <a:pt x="415636" y="1874982"/>
                </a:cubicBezTo>
                <a:cubicBezTo>
                  <a:pt x="351994" y="1871800"/>
                  <a:pt x="256540" y="1876094"/>
                  <a:pt x="184727" y="1856509"/>
                </a:cubicBezTo>
                <a:cubicBezTo>
                  <a:pt x="165941" y="1851386"/>
                  <a:pt x="145511" y="1848837"/>
                  <a:pt x="129309" y="1838036"/>
                </a:cubicBezTo>
                <a:lnTo>
                  <a:pt x="73891" y="1801091"/>
                </a:lnTo>
                <a:cubicBezTo>
                  <a:pt x="70812" y="1791855"/>
                  <a:pt x="71538" y="1780266"/>
                  <a:pt x="64654" y="1773382"/>
                </a:cubicBezTo>
                <a:cubicBezTo>
                  <a:pt x="57770" y="1766498"/>
                  <a:pt x="42604" y="1772068"/>
                  <a:pt x="36945" y="1764145"/>
                </a:cubicBezTo>
                <a:cubicBezTo>
                  <a:pt x="25627" y="1748300"/>
                  <a:pt x="24630" y="1727200"/>
                  <a:pt x="18472" y="1708727"/>
                </a:cubicBezTo>
                <a:lnTo>
                  <a:pt x="9236" y="1681018"/>
                </a:lnTo>
                <a:lnTo>
                  <a:pt x="0" y="1653309"/>
                </a:lnTo>
                <a:cubicBezTo>
                  <a:pt x="3079" y="1594812"/>
                  <a:pt x="3933" y="1536155"/>
                  <a:pt x="9236" y="1477818"/>
                </a:cubicBezTo>
                <a:cubicBezTo>
                  <a:pt x="11803" y="1449581"/>
                  <a:pt x="44289" y="1411385"/>
                  <a:pt x="55418" y="1394691"/>
                </a:cubicBezTo>
                <a:lnTo>
                  <a:pt x="73891" y="1366982"/>
                </a:lnTo>
                <a:cubicBezTo>
                  <a:pt x="80048" y="1357746"/>
                  <a:pt x="83127" y="1345431"/>
                  <a:pt x="92363" y="1339273"/>
                </a:cubicBezTo>
                <a:lnTo>
                  <a:pt x="120072" y="1320800"/>
                </a:lnTo>
                <a:cubicBezTo>
                  <a:pt x="126230" y="1311564"/>
                  <a:pt x="130191" y="1300401"/>
                  <a:pt x="138545" y="1293091"/>
                </a:cubicBezTo>
                <a:cubicBezTo>
                  <a:pt x="155253" y="1278471"/>
                  <a:pt x="193963" y="1256145"/>
                  <a:pt x="193963" y="1256145"/>
                </a:cubicBezTo>
                <a:cubicBezTo>
                  <a:pt x="243224" y="1182254"/>
                  <a:pt x="178569" y="1271539"/>
                  <a:pt x="240145" y="1209963"/>
                </a:cubicBezTo>
                <a:cubicBezTo>
                  <a:pt x="301717" y="1148391"/>
                  <a:pt x="212441" y="1213038"/>
                  <a:pt x="286327" y="1163782"/>
                </a:cubicBezTo>
                <a:cubicBezTo>
                  <a:pt x="292485" y="1154546"/>
                  <a:pt x="296132" y="1143008"/>
                  <a:pt x="304800" y="1136073"/>
                </a:cubicBezTo>
                <a:cubicBezTo>
                  <a:pt x="312403" y="1129991"/>
                  <a:pt x="325625" y="1133720"/>
                  <a:pt x="332509" y="1126836"/>
                </a:cubicBezTo>
                <a:cubicBezTo>
                  <a:pt x="348208" y="1111137"/>
                  <a:pt x="357139" y="1089891"/>
                  <a:pt x="369454" y="1071418"/>
                </a:cubicBezTo>
                <a:lnTo>
                  <a:pt x="406400" y="1016000"/>
                </a:lnTo>
                <a:cubicBezTo>
                  <a:pt x="412557" y="1006764"/>
                  <a:pt x="421362" y="998822"/>
                  <a:pt x="424872" y="988291"/>
                </a:cubicBezTo>
                <a:cubicBezTo>
                  <a:pt x="446856" y="922342"/>
                  <a:pt x="432544" y="949075"/>
                  <a:pt x="461818" y="905163"/>
                </a:cubicBezTo>
                <a:lnTo>
                  <a:pt x="489527" y="822036"/>
                </a:lnTo>
                <a:lnTo>
                  <a:pt x="498763" y="794327"/>
                </a:lnTo>
                <a:lnTo>
                  <a:pt x="508000" y="766618"/>
                </a:lnTo>
                <a:cubicBezTo>
                  <a:pt x="511079" y="748145"/>
                  <a:pt x="514388" y="729710"/>
                  <a:pt x="517236" y="711200"/>
                </a:cubicBezTo>
                <a:cubicBezTo>
                  <a:pt x="520546" y="689683"/>
                  <a:pt x="522202" y="667893"/>
                  <a:pt x="526472" y="646545"/>
                </a:cubicBezTo>
                <a:cubicBezTo>
                  <a:pt x="528381" y="636998"/>
                  <a:pt x="532630" y="628072"/>
                  <a:pt x="535709" y="618836"/>
                </a:cubicBezTo>
                <a:cubicBezTo>
                  <a:pt x="538788" y="532630"/>
                  <a:pt x="537363" y="446145"/>
                  <a:pt x="544945" y="360218"/>
                </a:cubicBezTo>
                <a:cubicBezTo>
                  <a:pt x="546656" y="340821"/>
                  <a:pt x="552617" y="321002"/>
                  <a:pt x="563418" y="304800"/>
                </a:cubicBezTo>
                <a:lnTo>
                  <a:pt x="600363" y="249382"/>
                </a:lnTo>
                <a:cubicBezTo>
                  <a:pt x="606521" y="240146"/>
                  <a:pt x="609600" y="227831"/>
                  <a:pt x="618836" y="221673"/>
                </a:cubicBezTo>
                <a:lnTo>
                  <a:pt x="674254" y="184727"/>
                </a:lnTo>
                <a:cubicBezTo>
                  <a:pt x="683490" y="178569"/>
                  <a:pt x="691432" y="169764"/>
                  <a:pt x="701963" y="166254"/>
                </a:cubicBezTo>
                <a:lnTo>
                  <a:pt x="757382" y="147782"/>
                </a:lnTo>
                <a:cubicBezTo>
                  <a:pt x="826947" y="101404"/>
                  <a:pt x="738536" y="155859"/>
                  <a:pt x="822036" y="120073"/>
                </a:cubicBezTo>
                <a:cubicBezTo>
                  <a:pt x="832239" y="115700"/>
                  <a:pt x="839601" y="106109"/>
                  <a:pt x="849745" y="101600"/>
                </a:cubicBezTo>
                <a:cubicBezTo>
                  <a:pt x="867539" y="93692"/>
                  <a:pt x="905163" y="83127"/>
                  <a:pt x="905163" y="83127"/>
                </a:cubicBezTo>
                <a:cubicBezTo>
                  <a:pt x="909013" y="83423"/>
                  <a:pt x="1017696" y="82017"/>
                  <a:pt x="1052945" y="101600"/>
                </a:cubicBezTo>
                <a:cubicBezTo>
                  <a:pt x="1072352" y="112382"/>
                  <a:pt x="1089890" y="126230"/>
                  <a:pt x="1108363" y="138545"/>
                </a:cubicBezTo>
                <a:lnTo>
                  <a:pt x="1136072" y="157018"/>
                </a:lnTo>
                <a:cubicBezTo>
                  <a:pt x="1179175" y="153939"/>
                  <a:pt x="1222465" y="152831"/>
                  <a:pt x="1265382" y="147782"/>
                </a:cubicBezTo>
                <a:cubicBezTo>
                  <a:pt x="1275051" y="146644"/>
                  <a:pt x="1283730" y="141220"/>
                  <a:pt x="1293091" y="138545"/>
                </a:cubicBezTo>
                <a:cubicBezTo>
                  <a:pt x="1374301" y="115342"/>
                  <a:pt x="1291288" y="142225"/>
                  <a:pt x="1357745" y="120073"/>
                </a:cubicBezTo>
                <a:cubicBezTo>
                  <a:pt x="1366981" y="113915"/>
                  <a:pt x="1375310" y="106109"/>
                  <a:pt x="1385454" y="101600"/>
                </a:cubicBezTo>
                <a:cubicBezTo>
                  <a:pt x="1403248" y="93692"/>
                  <a:pt x="1440872" y="83127"/>
                  <a:pt x="1440872" y="83127"/>
                </a:cubicBezTo>
                <a:cubicBezTo>
                  <a:pt x="1450413" y="83922"/>
                  <a:pt x="1564874" y="89218"/>
                  <a:pt x="1597891" y="101600"/>
                </a:cubicBezTo>
                <a:cubicBezTo>
                  <a:pt x="1608285" y="105498"/>
                  <a:pt x="1615206" y="116175"/>
                  <a:pt x="1625600" y="120073"/>
                </a:cubicBezTo>
                <a:cubicBezTo>
                  <a:pt x="1640299" y="125585"/>
                  <a:pt x="1656552" y="125502"/>
                  <a:pt x="1671782" y="129309"/>
                </a:cubicBezTo>
                <a:cubicBezTo>
                  <a:pt x="1758438" y="150972"/>
                  <a:pt x="1596753" y="127129"/>
                  <a:pt x="1782618" y="147782"/>
                </a:cubicBezTo>
                <a:cubicBezTo>
                  <a:pt x="1822642" y="144703"/>
                  <a:pt x="1863040" y="144806"/>
                  <a:pt x="1902691" y="138545"/>
                </a:cubicBezTo>
                <a:cubicBezTo>
                  <a:pt x="1921925" y="135508"/>
                  <a:pt x="1958109" y="120073"/>
                  <a:pt x="1958109" y="120073"/>
                </a:cubicBezTo>
                <a:cubicBezTo>
                  <a:pt x="2025618" y="75066"/>
                  <a:pt x="1940734" y="130002"/>
                  <a:pt x="2022763" y="83127"/>
                </a:cubicBezTo>
                <a:cubicBezTo>
                  <a:pt x="2046115" y="69783"/>
                  <a:pt x="2065396" y="52360"/>
                  <a:pt x="2087418" y="36945"/>
                </a:cubicBezTo>
                <a:cubicBezTo>
                  <a:pt x="2105606" y="24213"/>
                  <a:pt x="2142836" y="0"/>
                  <a:pt x="2142836" y="0"/>
                </a:cubicBezTo>
                <a:cubicBezTo>
                  <a:pt x="2192097" y="3079"/>
                  <a:pt x="2241532" y="4069"/>
                  <a:pt x="2290618" y="9236"/>
                </a:cubicBezTo>
                <a:cubicBezTo>
                  <a:pt x="2300301" y="10255"/>
                  <a:pt x="2308966" y="15798"/>
                  <a:pt x="2318327" y="18473"/>
                </a:cubicBezTo>
                <a:cubicBezTo>
                  <a:pt x="2330533" y="21960"/>
                  <a:pt x="2343066" y="24222"/>
                  <a:pt x="2355272" y="27709"/>
                </a:cubicBezTo>
                <a:cubicBezTo>
                  <a:pt x="2364634" y="30384"/>
                  <a:pt x="2373620" y="34270"/>
                  <a:pt x="2382982" y="36945"/>
                </a:cubicBezTo>
                <a:cubicBezTo>
                  <a:pt x="2395188" y="40432"/>
                  <a:pt x="2407721" y="42695"/>
                  <a:pt x="2419927" y="46182"/>
                </a:cubicBezTo>
                <a:cubicBezTo>
                  <a:pt x="2429288" y="48857"/>
                  <a:pt x="2438132" y="53306"/>
                  <a:pt x="2447636" y="55418"/>
                </a:cubicBezTo>
                <a:cubicBezTo>
                  <a:pt x="2465918" y="59480"/>
                  <a:pt x="2484581" y="61575"/>
                  <a:pt x="2503054" y="64654"/>
                </a:cubicBezTo>
                <a:cubicBezTo>
                  <a:pt x="2512290" y="70812"/>
                  <a:pt x="2520560" y="78754"/>
                  <a:pt x="2530763" y="83127"/>
                </a:cubicBezTo>
                <a:cubicBezTo>
                  <a:pt x="2579842" y="104161"/>
                  <a:pt x="2639834" y="86815"/>
                  <a:pt x="2687782" y="83127"/>
                </a:cubicBezTo>
                <a:cubicBezTo>
                  <a:pt x="2750889" y="88864"/>
                  <a:pt x="2781023" y="87965"/>
                  <a:pt x="2835563" y="101600"/>
                </a:cubicBezTo>
                <a:cubicBezTo>
                  <a:pt x="2845008" y="103961"/>
                  <a:pt x="2854036" y="107757"/>
                  <a:pt x="2863272" y="110836"/>
                </a:cubicBezTo>
                <a:cubicBezTo>
                  <a:pt x="2872509" y="120072"/>
                  <a:pt x="2884638" y="127126"/>
                  <a:pt x="2890982" y="138545"/>
                </a:cubicBezTo>
                <a:cubicBezTo>
                  <a:pt x="2900438" y="155566"/>
                  <a:pt x="2903297" y="175490"/>
                  <a:pt x="2909454" y="193963"/>
                </a:cubicBezTo>
                <a:cubicBezTo>
                  <a:pt x="2912533" y="203200"/>
                  <a:pt x="2916330" y="212227"/>
                  <a:pt x="2918691" y="221673"/>
                </a:cubicBezTo>
                <a:cubicBezTo>
                  <a:pt x="2939524" y="305009"/>
                  <a:pt x="2929134" y="271478"/>
                  <a:pt x="2946400" y="323273"/>
                </a:cubicBezTo>
                <a:cubicBezTo>
                  <a:pt x="2949479" y="347903"/>
                  <a:pt x="2953166" y="372465"/>
                  <a:pt x="2955636" y="397163"/>
                </a:cubicBezTo>
                <a:cubicBezTo>
                  <a:pt x="2959325" y="434053"/>
                  <a:pt x="2958777" y="471431"/>
                  <a:pt x="2964872" y="508000"/>
                </a:cubicBezTo>
                <a:cubicBezTo>
                  <a:pt x="2968073" y="527207"/>
                  <a:pt x="2978622" y="544528"/>
                  <a:pt x="2983345" y="563418"/>
                </a:cubicBezTo>
                <a:cubicBezTo>
                  <a:pt x="2986424" y="575733"/>
                  <a:pt x="2988934" y="588204"/>
                  <a:pt x="2992582" y="600363"/>
                </a:cubicBezTo>
                <a:cubicBezTo>
                  <a:pt x="2998177" y="619014"/>
                  <a:pt x="3006331" y="636891"/>
                  <a:pt x="3011054" y="655782"/>
                </a:cubicBezTo>
                <a:cubicBezTo>
                  <a:pt x="3014133" y="668097"/>
                  <a:pt x="3013250" y="682165"/>
                  <a:pt x="3020291" y="692727"/>
                </a:cubicBezTo>
                <a:cubicBezTo>
                  <a:pt x="3026449" y="701963"/>
                  <a:pt x="3038764" y="705042"/>
                  <a:pt x="3048000" y="711200"/>
                </a:cubicBezTo>
                <a:cubicBezTo>
                  <a:pt x="3071215" y="780847"/>
                  <a:pt x="3039899" y="694999"/>
                  <a:pt x="3075709" y="766618"/>
                </a:cubicBezTo>
                <a:cubicBezTo>
                  <a:pt x="3080063" y="775326"/>
                  <a:pt x="3078061" y="787443"/>
                  <a:pt x="3084945" y="794327"/>
                </a:cubicBezTo>
                <a:cubicBezTo>
                  <a:pt x="3091829" y="801211"/>
                  <a:pt x="3103418" y="800484"/>
                  <a:pt x="3112654" y="803563"/>
                </a:cubicBezTo>
                <a:cubicBezTo>
                  <a:pt x="3141055" y="860365"/>
                  <a:pt x="3123491" y="829055"/>
                  <a:pt x="3168072" y="895927"/>
                </a:cubicBezTo>
                <a:lnTo>
                  <a:pt x="3186545" y="923636"/>
                </a:lnTo>
                <a:lnTo>
                  <a:pt x="3205018" y="951345"/>
                </a:lnTo>
                <a:cubicBezTo>
                  <a:pt x="3248909" y="1083017"/>
                  <a:pt x="3204815" y="946012"/>
                  <a:pt x="3232727" y="1043709"/>
                </a:cubicBezTo>
                <a:cubicBezTo>
                  <a:pt x="3235402" y="1053070"/>
                  <a:pt x="3239401" y="1062025"/>
                  <a:pt x="3241963" y="1071418"/>
                </a:cubicBezTo>
                <a:cubicBezTo>
                  <a:pt x="3248643" y="1095912"/>
                  <a:pt x="3252407" y="1121224"/>
                  <a:pt x="3260436" y="1145309"/>
                </a:cubicBezTo>
                <a:lnTo>
                  <a:pt x="3278909" y="1200727"/>
                </a:lnTo>
                <a:cubicBezTo>
                  <a:pt x="3281988" y="1209963"/>
                  <a:pt x="3285784" y="1218991"/>
                  <a:pt x="3288145" y="1228436"/>
                </a:cubicBezTo>
                <a:lnTo>
                  <a:pt x="3297382" y="1265382"/>
                </a:lnTo>
                <a:cubicBezTo>
                  <a:pt x="3300461" y="1311564"/>
                  <a:pt x="3301507" y="1357926"/>
                  <a:pt x="3306618" y="1403927"/>
                </a:cubicBezTo>
                <a:cubicBezTo>
                  <a:pt x="3307693" y="1413603"/>
                  <a:pt x="3313292" y="1422243"/>
                  <a:pt x="3315854" y="1431636"/>
                </a:cubicBezTo>
                <a:cubicBezTo>
                  <a:pt x="3350648" y="1559214"/>
                  <a:pt x="3317403" y="1454754"/>
                  <a:pt x="3352800" y="1560945"/>
                </a:cubicBezTo>
                <a:lnTo>
                  <a:pt x="3362036" y="1588654"/>
                </a:lnTo>
                <a:cubicBezTo>
                  <a:pt x="3365115" y="1597890"/>
                  <a:pt x="3365872" y="1608262"/>
                  <a:pt x="3371272" y="1616363"/>
                </a:cubicBezTo>
                <a:lnTo>
                  <a:pt x="3389745" y="1644073"/>
                </a:lnTo>
                <a:cubicBezTo>
                  <a:pt x="3392824" y="1656388"/>
                  <a:pt x="3395495" y="1668812"/>
                  <a:pt x="3398982" y="1681018"/>
                </a:cubicBezTo>
                <a:cubicBezTo>
                  <a:pt x="3401657" y="1690379"/>
                  <a:pt x="3408218" y="1698991"/>
                  <a:pt x="3408218" y="1708727"/>
                </a:cubicBezTo>
                <a:cubicBezTo>
                  <a:pt x="3408218" y="1799133"/>
                  <a:pt x="3408068" y="1792306"/>
                  <a:pt x="3389745" y="1847273"/>
                </a:cubicBezTo>
                <a:cubicBezTo>
                  <a:pt x="3288145" y="1844194"/>
                  <a:pt x="3186292" y="1845832"/>
                  <a:pt x="3084945" y="1838036"/>
                </a:cubicBezTo>
                <a:cubicBezTo>
                  <a:pt x="3065530" y="1836543"/>
                  <a:pt x="3048000" y="1825721"/>
                  <a:pt x="3029527" y="1819563"/>
                </a:cubicBezTo>
                <a:lnTo>
                  <a:pt x="2974109" y="1801091"/>
                </a:lnTo>
                <a:lnTo>
                  <a:pt x="2946400" y="1791854"/>
                </a:lnTo>
                <a:lnTo>
                  <a:pt x="2918691" y="1782618"/>
                </a:lnTo>
                <a:cubicBezTo>
                  <a:pt x="2909455" y="1776460"/>
                  <a:pt x="2901414" y="1767939"/>
                  <a:pt x="2890982" y="1764145"/>
                </a:cubicBezTo>
                <a:cubicBezTo>
                  <a:pt x="2867122" y="1755469"/>
                  <a:pt x="2817091" y="1745673"/>
                  <a:pt x="2817091" y="1745673"/>
                </a:cubicBezTo>
                <a:cubicBezTo>
                  <a:pt x="2798618" y="1748752"/>
                  <a:pt x="2779439" y="1748987"/>
                  <a:pt x="2761672" y="1754909"/>
                </a:cubicBezTo>
                <a:cubicBezTo>
                  <a:pt x="2751141" y="1758419"/>
                  <a:pt x="2743892" y="1768418"/>
                  <a:pt x="2733963" y="1773382"/>
                </a:cubicBezTo>
                <a:cubicBezTo>
                  <a:pt x="2725255" y="1777736"/>
                  <a:pt x="2715294" y="1779002"/>
                  <a:pt x="2706254" y="1782618"/>
                </a:cubicBezTo>
                <a:cubicBezTo>
                  <a:pt x="2699862" y="1785175"/>
                  <a:pt x="2729345" y="1805709"/>
                  <a:pt x="2733963" y="1810327"/>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7" name="ZoneTexte 66"/>
          <p:cNvSpPr txBox="1"/>
          <p:nvPr/>
        </p:nvSpPr>
        <p:spPr>
          <a:xfrm>
            <a:off x="7426689" y="2217178"/>
            <a:ext cx="3790591" cy="369332"/>
          </a:xfrm>
          <a:prstGeom prst="rect">
            <a:avLst/>
          </a:prstGeom>
          <a:noFill/>
        </p:spPr>
        <p:txBody>
          <a:bodyPr wrap="square" rtlCol="0">
            <a:spAutoFit/>
          </a:bodyPr>
          <a:lstStyle/>
          <a:p>
            <a:r>
              <a:rPr lang="fr-FR" dirty="0" smtClean="0"/>
              <a:t>Couche d’inversion </a:t>
            </a:r>
            <a:endParaRPr lang="fr-FR" dirty="0"/>
          </a:p>
        </p:txBody>
      </p:sp>
      <p:cxnSp>
        <p:nvCxnSpPr>
          <p:cNvPr id="10" name="Connecteur droit 9"/>
          <p:cNvCxnSpPr/>
          <p:nvPr/>
        </p:nvCxnSpPr>
        <p:spPr>
          <a:xfrm>
            <a:off x="3631120" y="4337339"/>
            <a:ext cx="8228371" cy="16326"/>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a:off x="4573950" y="2597268"/>
            <a:ext cx="7542214" cy="0"/>
          </a:xfrm>
          <a:prstGeom prst="line">
            <a:avLst/>
          </a:prstGeom>
        </p:spPr>
        <p:style>
          <a:lnRef idx="1">
            <a:schemeClr val="accent1"/>
          </a:lnRef>
          <a:fillRef idx="0">
            <a:schemeClr val="accent1"/>
          </a:fillRef>
          <a:effectRef idx="0">
            <a:schemeClr val="accent1"/>
          </a:effectRef>
          <a:fontRef idx="minor">
            <a:schemeClr val="tx1"/>
          </a:fontRef>
        </p:style>
      </p:cxnSp>
      <p:sp>
        <p:nvSpPr>
          <p:cNvPr id="47" name="Titre 46"/>
          <p:cNvSpPr>
            <a:spLocks noGrp="1"/>
          </p:cNvSpPr>
          <p:nvPr>
            <p:ph type="title"/>
          </p:nvPr>
        </p:nvSpPr>
        <p:spPr>
          <a:xfrm>
            <a:off x="1700844" y="100419"/>
            <a:ext cx="10348644" cy="1280890"/>
          </a:xfrm>
        </p:spPr>
        <p:txBody>
          <a:bodyPr/>
          <a:lstStyle/>
          <a:p>
            <a:r>
              <a:rPr lang="fr-FR" altLang="fr-FR" dirty="0"/>
              <a:t>8 ) saturation  de l’air, formation d’un nuage</a:t>
            </a:r>
            <a:endParaRPr lang="fr-FR" dirty="0"/>
          </a:p>
        </p:txBody>
      </p:sp>
    </p:spTree>
    <p:extLst>
      <p:ext uri="{BB962C8B-B14F-4D97-AF65-F5344CB8AC3E}">
        <p14:creationId xmlns:p14="http://schemas.microsoft.com/office/powerpoint/2010/main" val="23928623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19727" y="97270"/>
            <a:ext cx="10515600" cy="477557"/>
          </a:xfrm>
        </p:spPr>
        <p:txBody>
          <a:bodyPr>
            <a:normAutofit fontScale="90000"/>
          </a:bodyPr>
          <a:lstStyle/>
          <a:p>
            <a:r>
              <a:rPr lang="fr-FR" dirty="0" smtClean="0"/>
              <a:t>8) Les </a:t>
            </a:r>
            <a:r>
              <a:rPr lang="fr-FR" dirty="0" smtClean="0"/>
              <a:t>nuages</a:t>
            </a:r>
            <a:endParaRPr lang="fr-FR" dirty="0"/>
          </a:p>
        </p:txBody>
      </p:sp>
      <p:sp>
        <p:nvSpPr>
          <p:cNvPr id="3" name="Espace réservé du contenu 2"/>
          <p:cNvSpPr>
            <a:spLocks noGrp="1"/>
          </p:cNvSpPr>
          <p:nvPr>
            <p:ph idx="1"/>
          </p:nvPr>
        </p:nvSpPr>
        <p:spPr>
          <a:xfrm>
            <a:off x="739588" y="842681"/>
            <a:ext cx="10515600" cy="5853953"/>
          </a:xfrm>
        </p:spPr>
        <p:txBody>
          <a:bodyPr>
            <a:normAutofit fontScale="92500" lnSpcReduction="10000"/>
          </a:bodyPr>
          <a:lstStyle/>
          <a:p>
            <a:r>
              <a:rPr lang="fr-FR" sz="2000" b="1" u="sng" dirty="0" smtClean="0"/>
              <a:t>Définition: </a:t>
            </a:r>
            <a:r>
              <a:rPr lang="fr-FR" sz="1800" dirty="0" smtClean="0"/>
              <a:t>Ensemble visible de minuscules particules d’eau liquide et/ou de cristaux de glace en suspension dans l’atmosphère</a:t>
            </a:r>
          </a:p>
          <a:p>
            <a:r>
              <a:rPr lang="fr-FR" sz="2000" b="1" u="sng" dirty="0"/>
              <a:t>Formation: </a:t>
            </a:r>
            <a:r>
              <a:rPr lang="fr-FR" sz="1800" dirty="0" smtClean="0"/>
              <a:t>Les nuages se forment par refroidissement de l’air ascendant. Lorsque la température diminue, la quantité maximale de vapeur d’eau que peut contenir l’air diminue, donc l’humidité relative augmente. Lorsque l’humidité relative atteint 100% </a:t>
            </a:r>
            <a:r>
              <a:rPr lang="fr-FR" sz="1800" dirty="0" smtClean="0">
                <a:sym typeface="Wingdings" panose="05000000000000000000" pitchFamily="2" charset="2"/>
              </a:rPr>
              <a:t> Condensation</a:t>
            </a:r>
          </a:p>
          <a:p>
            <a:r>
              <a:rPr lang="fr-FR" sz="2000" b="1" u="sng" dirty="0" smtClean="0"/>
              <a:t>Classification:</a:t>
            </a:r>
          </a:p>
          <a:p>
            <a:endParaRPr lang="fr-FR" sz="2000" b="1" u="sng" dirty="0"/>
          </a:p>
          <a:p>
            <a:endParaRPr lang="fr-FR" sz="2000" b="1" u="sng" dirty="0" smtClean="0"/>
          </a:p>
          <a:p>
            <a:endParaRPr lang="fr-FR" sz="2000" b="1" u="sng" dirty="0"/>
          </a:p>
          <a:p>
            <a:endParaRPr lang="fr-FR" sz="2000" b="1" u="sng" dirty="0" smtClean="0"/>
          </a:p>
          <a:p>
            <a:endParaRPr lang="fr-FR" sz="2000" b="1" u="sng" dirty="0"/>
          </a:p>
          <a:p>
            <a:endParaRPr lang="fr-FR" sz="2000" b="1" u="sng" dirty="0" smtClean="0"/>
          </a:p>
          <a:p>
            <a:r>
              <a:rPr lang="fr-FR" sz="2000" b="1" u="sng" dirty="0"/>
              <a:t>Répartition verticale</a:t>
            </a:r>
          </a:p>
          <a:p>
            <a:pPr lvl="1"/>
            <a:r>
              <a:rPr lang="fr-FR" sz="1800" dirty="0"/>
              <a:t>BASE &gt; 6000 m =&gt; « CIRRO »</a:t>
            </a:r>
          </a:p>
          <a:p>
            <a:pPr lvl="1"/>
            <a:r>
              <a:rPr lang="fr-FR" sz="1800" dirty="0"/>
              <a:t>2000 &lt; BASE &lt; 6000 m =&gt; «ALTO »</a:t>
            </a:r>
          </a:p>
          <a:p>
            <a:pPr lvl="1"/>
            <a:r>
              <a:rPr lang="fr-FR" sz="1800" dirty="0"/>
              <a:t>BASE &lt; 2000 m =&gt; Pas de préfixe</a:t>
            </a:r>
            <a:endParaRPr lang="fr-FR" dirty="0"/>
          </a:p>
          <a:p>
            <a:endParaRPr lang="fr-FR" sz="2000" b="1" u="sng" dirty="0"/>
          </a:p>
        </p:txBody>
      </p:sp>
      <p:pic>
        <p:nvPicPr>
          <p:cNvPr id="5" name="Imag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23774" y="2794535"/>
            <a:ext cx="3200364" cy="2206245"/>
          </a:xfrm>
          <a:prstGeom prst="rect">
            <a:avLst/>
          </a:prstGeom>
        </p:spPr>
      </p:pic>
      <p:pic>
        <p:nvPicPr>
          <p:cNvPr id="6" name="Imag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08323" y="2801702"/>
            <a:ext cx="3653585" cy="2199078"/>
          </a:xfrm>
          <a:prstGeom prst="rect">
            <a:avLst/>
          </a:prstGeom>
        </p:spPr>
      </p:pic>
    </p:spTree>
    <p:extLst>
      <p:ext uri="{BB962C8B-B14F-4D97-AF65-F5344CB8AC3E}">
        <p14:creationId xmlns:p14="http://schemas.microsoft.com/office/powerpoint/2010/main" val="47811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Plan</a:t>
            </a:r>
            <a:endParaRPr lang="fr-FR" dirty="0"/>
          </a:p>
        </p:txBody>
      </p:sp>
      <p:sp>
        <p:nvSpPr>
          <p:cNvPr id="3" name="Espace réservé du contenu 2"/>
          <p:cNvSpPr>
            <a:spLocks noGrp="1"/>
          </p:cNvSpPr>
          <p:nvPr>
            <p:ph idx="1"/>
          </p:nvPr>
        </p:nvSpPr>
        <p:spPr>
          <a:xfrm>
            <a:off x="1896485" y="1264554"/>
            <a:ext cx="9048606" cy="5376391"/>
          </a:xfrm>
        </p:spPr>
        <p:txBody>
          <a:bodyPr>
            <a:normAutofit/>
          </a:bodyPr>
          <a:lstStyle/>
          <a:p>
            <a:r>
              <a:rPr lang="fr-FR" dirty="0" smtClean="0"/>
              <a:t>1  -  L’air</a:t>
            </a:r>
            <a:r>
              <a:rPr lang="fr-FR" dirty="0"/>
              <a:t>, qu’est-ce que c’est ?</a:t>
            </a:r>
          </a:p>
          <a:p>
            <a:r>
              <a:rPr lang="fr-FR" dirty="0" smtClean="0"/>
              <a:t>2  -  Les </a:t>
            </a:r>
            <a:r>
              <a:rPr lang="fr-FR" dirty="0"/>
              <a:t>différents états de l’eau, la condensation</a:t>
            </a:r>
          </a:p>
          <a:p>
            <a:r>
              <a:rPr lang="fr-FR" dirty="0" smtClean="0"/>
              <a:t>3  -  Les </a:t>
            </a:r>
            <a:r>
              <a:rPr lang="fr-FR" dirty="0"/>
              <a:t>nuages</a:t>
            </a:r>
          </a:p>
          <a:p>
            <a:r>
              <a:rPr lang="fr-FR" dirty="0" smtClean="0"/>
              <a:t>4  -  La </a:t>
            </a:r>
            <a:r>
              <a:rPr lang="fr-FR" dirty="0"/>
              <a:t>pression atmosphérique et l’altitude</a:t>
            </a:r>
          </a:p>
          <a:p>
            <a:r>
              <a:rPr lang="fr-FR" dirty="0" smtClean="0"/>
              <a:t>5  -  Comment </a:t>
            </a:r>
            <a:r>
              <a:rPr lang="fr-FR" dirty="0"/>
              <a:t>le soleil </a:t>
            </a:r>
            <a:r>
              <a:rPr lang="fr-FR" dirty="0" smtClean="0"/>
              <a:t>chauffe-t-il </a:t>
            </a:r>
            <a:r>
              <a:rPr lang="fr-FR" dirty="0"/>
              <a:t>l’air ? (radiation, conduction, convection)</a:t>
            </a:r>
          </a:p>
          <a:p>
            <a:r>
              <a:rPr lang="fr-FR" dirty="0" smtClean="0"/>
              <a:t>6  -  Les </a:t>
            </a:r>
            <a:r>
              <a:rPr lang="fr-FR" dirty="0"/>
              <a:t>thermiques, les brises de pente</a:t>
            </a:r>
          </a:p>
          <a:p>
            <a:r>
              <a:rPr lang="fr-FR" dirty="0"/>
              <a:t>7</a:t>
            </a:r>
            <a:r>
              <a:rPr lang="fr-FR" dirty="0" smtClean="0"/>
              <a:t>  -  Masse </a:t>
            </a:r>
            <a:r>
              <a:rPr lang="fr-FR" dirty="0"/>
              <a:t>d’air stable et </a:t>
            </a:r>
            <a:r>
              <a:rPr lang="fr-FR" dirty="0" smtClean="0"/>
              <a:t>instable</a:t>
            </a:r>
          </a:p>
          <a:p>
            <a:r>
              <a:rPr lang="fr-FR" dirty="0" smtClean="0"/>
              <a:t>8  -  La formation des nuages</a:t>
            </a:r>
            <a:endParaRPr lang="fr-FR" dirty="0"/>
          </a:p>
          <a:p>
            <a:r>
              <a:rPr lang="fr-FR" dirty="0" smtClean="0"/>
              <a:t>9  -  </a:t>
            </a:r>
            <a:r>
              <a:rPr lang="fr-FR" dirty="0" smtClean="0"/>
              <a:t>Pression atmosphériques et vents</a:t>
            </a:r>
          </a:p>
          <a:p>
            <a:r>
              <a:rPr lang="fr-FR" dirty="0" smtClean="0"/>
              <a:t>10 - </a:t>
            </a:r>
            <a:r>
              <a:rPr lang="fr-FR" dirty="0" smtClean="0"/>
              <a:t>Les </a:t>
            </a:r>
            <a:r>
              <a:rPr lang="fr-FR" dirty="0"/>
              <a:t>grandes masses d’air</a:t>
            </a:r>
          </a:p>
          <a:p>
            <a:r>
              <a:rPr lang="fr-FR" dirty="0" smtClean="0"/>
              <a:t>11 </a:t>
            </a:r>
            <a:r>
              <a:rPr lang="fr-FR" dirty="0" smtClean="0"/>
              <a:t>- Les </a:t>
            </a:r>
            <a:r>
              <a:rPr lang="fr-FR" dirty="0"/>
              <a:t>fronts</a:t>
            </a:r>
          </a:p>
          <a:p>
            <a:r>
              <a:rPr lang="fr-FR" dirty="0" smtClean="0"/>
              <a:t>12 </a:t>
            </a:r>
            <a:r>
              <a:rPr lang="fr-FR" dirty="0" smtClean="0"/>
              <a:t>- Les </a:t>
            </a:r>
            <a:r>
              <a:rPr lang="fr-FR" dirty="0"/>
              <a:t>vents et nuages associés aux fronts</a:t>
            </a:r>
          </a:p>
          <a:p>
            <a:r>
              <a:rPr lang="fr-FR" dirty="0" smtClean="0"/>
              <a:t>13 </a:t>
            </a:r>
            <a:r>
              <a:rPr lang="fr-FR" dirty="0" smtClean="0"/>
              <a:t>- Lire </a:t>
            </a:r>
            <a:r>
              <a:rPr lang="fr-FR" dirty="0"/>
              <a:t>une carte météo</a:t>
            </a:r>
          </a:p>
        </p:txBody>
      </p:sp>
    </p:spTree>
    <p:extLst>
      <p:ext uri="{BB962C8B-B14F-4D97-AF65-F5344CB8AC3E}">
        <p14:creationId xmlns:p14="http://schemas.microsoft.com/office/powerpoint/2010/main" val="3404841258"/>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9378" y="46037"/>
            <a:ext cx="10515600" cy="1325563"/>
          </a:xfrm>
        </p:spPr>
        <p:txBody>
          <a:bodyPr/>
          <a:lstStyle/>
          <a:p>
            <a:r>
              <a:rPr lang="fr-FR" dirty="0" smtClean="0"/>
              <a:t>8) Les nuages : résumé</a:t>
            </a:r>
            <a:endParaRPr lang="fr-FR" dirty="0"/>
          </a:p>
        </p:txBody>
      </p:sp>
      <p:pic>
        <p:nvPicPr>
          <p:cNvPr id="4" name="Picture 2" descr="altitude des différents nuage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116" y="1530815"/>
            <a:ext cx="4368879" cy="4672274"/>
          </a:xfrm>
          <a:prstGeom prst="rect">
            <a:avLst/>
          </a:prstGeom>
          <a:noFill/>
          <a:extLst>
            <a:ext uri="{909E8E84-426E-40DD-AFC4-6F175D3DCCD1}">
              <a14:hiddenFill xmlns:a14="http://schemas.microsoft.com/office/drawing/2010/main">
                <a:solidFill>
                  <a:srgbClr val="FFFFFF"/>
                </a:solidFill>
              </a14:hiddenFill>
            </a:ext>
          </a:extLst>
        </p:spPr>
      </p:pic>
      <p:sp>
        <p:nvSpPr>
          <p:cNvPr id="5" name="Espace réservé du contenu 2"/>
          <p:cNvSpPr txBox="1">
            <a:spLocks/>
          </p:cNvSpPr>
          <p:nvPr/>
        </p:nvSpPr>
        <p:spPr>
          <a:xfrm>
            <a:off x="4544461" y="760288"/>
            <a:ext cx="7471955" cy="6020656"/>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u="sng" dirty="0" smtClean="0"/>
              <a:t>Première couche</a:t>
            </a:r>
            <a:r>
              <a:rPr lang="fr-FR" dirty="0" smtClean="0"/>
              <a:t> : elle se situe entre 0 et 3000m d’altitude. On y retrouve :</a:t>
            </a:r>
          </a:p>
          <a:p>
            <a:pPr lvl="1"/>
            <a:r>
              <a:rPr lang="fr-FR" dirty="0" smtClean="0"/>
              <a:t>Les stratus (St)</a:t>
            </a:r>
          </a:p>
          <a:p>
            <a:pPr lvl="1"/>
            <a:r>
              <a:rPr lang="fr-FR" dirty="0" smtClean="0"/>
              <a:t>Les cumulus (Cu)</a:t>
            </a:r>
          </a:p>
          <a:p>
            <a:pPr lvl="1"/>
            <a:endParaRPr lang="fr-FR" dirty="0" smtClean="0"/>
          </a:p>
          <a:p>
            <a:r>
              <a:rPr lang="fr-FR" u="sng" dirty="0" smtClean="0"/>
              <a:t>Deuxième couche</a:t>
            </a:r>
            <a:r>
              <a:rPr lang="fr-FR" dirty="0" smtClean="0"/>
              <a:t> : elle se situe entre 3000 et 6000m d’altitude. Il faudra ajouter le préfixe « alto ». On y retrouve :</a:t>
            </a:r>
          </a:p>
          <a:p>
            <a:pPr lvl="1"/>
            <a:r>
              <a:rPr lang="fr-FR" dirty="0" smtClean="0"/>
              <a:t>Les altostratus (As)</a:t>
            </a:r>
          </a:p>
          <a:p>
            <a:pPr lvl="1"/>
            <a:r>
              <a:rPr lang="fr-FR" dirty="0" smtClean="0"/>
              <a:t>Les altocumulus (</a:t>
            </a:r>
            <a:r>
              <a:rPr lang="fr-FR" dirty="0" err="1" smtClean="0"/>
              <a:t>Ac</a:t>
            </a:r>
            <a:r>
              <a:rPr lang="fr-FR" dirty="0" smtClean="0"/>
              <a:t>)</a:t>
            </a:r>
          </a:p>
          <a:p>
            <a:pPr lvl="1"/>
            <a:endParaRPr lang="fr-FR" dirty="0" smtClean="0"/>
          </a:p>
          <a:p>
            <a:r>
              <a:rPr lang="fr-FR" u="sng" dirty="0" smtClean="0"/>
              <a:t>Troisième couche </a:t>
            </a:r>
            <a:r>
              <a:rPr lang="fr-FR" dirty="0" smtClean="0"/>
              <a:t>: elle se situe entre 6000 et 9000m d’altitude. Il faudra ajouter le préfixe « </a:t>
            </a:r>
            <a:r>
              <a:rPr lang="fr-FR" dirty="0" err="1" smtClean="0"/>
              <a:t>cirro</a:t>
            </a:r>
            <a:r>
              <a:rPr lang="fr-FR" dirty="0" smtClean="0"/>
              <a:t> ». On y retrouve :</a:t>
            </a:r>
          </a:p>
          <a:p>
            <a:pPr lvl="1"/>
            <a:r>
              <a:rPr lang="fr-FR" dirty="0" smtClean="0"/>
              <a:t>Les cirrostratus (Cs)</a:t>
            </a:r>
          </a:p>
          <a:p>
            <a:pPr lvl="1"/>
            <a:r>
              <a:rPr lang="fr-FR" dirty="0" smtClean="0"/>
              <a:t>Les cirrocumulus (Cc)</a:t>
            </a:r>
          </a:p>
          <a:p>
            <a:pPr lvl="1"/>
            <a:r>
              <a:rPr lang="fr-FR" dirty="0" smtClean="0"/>
              <a:t>Les cirrus (Ci) = formé </a:t>
            </a:r>
            <a:r>
              <a:rPr lang="fr-FR" dirty="0"/>
              <a:t>de cristaux de glace. Ces nuages ont l'apparence de filaments blancs et ne causent pas de précipitations. On le compare souvent à des cheveux d'ange.</a:t>
            </a:r>
            <a:endParaRPr lang="fr-FR" dirty="0" smtClean="0"/>
          </a:p>
          <a:p>
            <a:pPr lvl="1"/>
            <a:endParaRPr lang="fr-FR" dirty="0" smtClean="0"/>
          </a:p>
          <a:p>
            <a:r>
              <a:rPr lang="fr-FR" dirty="0" smtClean="0"/>
              <a:t>Enfin, il existe trois nuages qui ont comme particularité de traverser plusieurs couches à la fois :</a:t>
            </a:r>
          </a:p>
          <a:p>
            <a:pPr lvl="1"/>
            <a:r>
              <a:rPr lang="fr-FR" dirty="0" smtClean="0"/>
              <a:t>Le nimbostratus (Nb) : peut traverser les trois couches</a:t>
            </a:r>
          </a:p>
          <a:p>
            <a:pPr lvl="1"/>
            <a:r>
              <a:rPr lang="fr-FR" dirty="0" smtClean="0"/>
              <a:t>Le cumulonimbus (Cb) : peut traverser les trois couches</a:t>
            </a:r>
          </a:p>
          <a:p>
            <a:pPr lvl="1"/>
            <a:r>
              <a:rPr lang="fr-FR" dirty="0" smtClean="0"/>
              <a:t>Le stratocumulus (</a:t>
            </a:r>
            <a:r>
              <a:rPr lang="fr-FR" dirty="0" err="1" smtClean="0"/>
              <a:t>Sc</a:t>
            </a:r>
            <a:r>
              <a:rPr lang="fr-FR" dirty="0" smtClean="0"/>
              <a:t>) : se trouve souvent à la limite entre la première et la deuxième couche</a:t>
            </a:r>
          </a:p>
        </p:txBody>
      </p:sp>
      <p:sp>
        <p:nvSpPr>
          <p:cNvPr id="3" name="Parenthèse fermante 2"/>
          <p:cNvSpPr/>
          <p:nvPr/>
        </p:nvSpPr>
        <p:spPr>
          <a:xfrm>
            <a:off x="4503366" y="5157627"/>
            <a:ext cx="140554" cy="1045462"/>
          </a:xfrm>
          <a:prstGeom prst="rightBracket">
            <a:avLst/>
          </a:prstGeom>
          <a:ln w="762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 name="Parenthèse fermante 5"/>
          <p:cNvSpPr/>
          <p:nvPr/>
        </p:nvSpPr>
        <p:spPr>
          <a:xfrm>
            <a:off x="4534186" y="4119937"/>
            <a:ext cx="140555" cy="1037690"/>
          </a:xfrm>
          <a:prstGeom prst="rightBracket">
            <a:avLst/>
          </a:prstGeom>
          <a:ln w="762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 name="Parenthèse fermante 6"/>
          <p:cNvSpPr/>
          <p:nvPr/>
        </p:nvSpPr>
        <p:spPr>
          <a:xfrm>
            <a:off x="4522200" y="3000054"/>
            <a:ext cx="162813" cy="1119883"/>
          </a:xfrm>
          <a:prstGeom prst="rightBracket">
            <a:avLst/>
          </a:prstGeom>
          <a:ln w="762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 name="Ellipse 7"/>
          <p:cNvSpPr/>
          <p:nvPr/>
        </p:nvSpPr>
        <p:spPr>
          <a:xfrm>
            <a:off x="459378" y="5250095"/>
            <a:ext cx="1307777" cy="43151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p:cNvSpPr/>
          <p:nvPr/>
        </p:nvSpPr>
        <p:spPr>
          <a:xfrm>
            <a:off x="3295829" y="4699177"/>
            <a:ext cx="1307777" cy="43151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p:cNvSpPr/>
          <p:nvPr/>
        </p:nvSpPr>
        <p:spPr>
          <a:xfrm>
            <a:off x="3006440" y="5268143"/>
            <a:ext cx="1307777" cy="43151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5757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14" end="14"/>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
                                            <p:txEl>
                                              <p:pRg st="15" end="15"/>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
                                            <p:txEl>
                                              <p:pRg st="16" end="16"/>
                                            </p:tx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dirty="0"/>
          </a:p>
        </p:txBody>
      </p:sp>
      <p:pic>
        <p:nvPicPr>
          <p:cNvPr id="1026" name="Picture 2" descr="https://www.parapente66.com/wp-content/uploads/2020/04/nuage.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106202" y="121906"/>
            <a:ext cx="7899945" cy="6202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54478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23470" y="2133600"/>
            <a:ext cx="8911687" cy="1280890"/>
          </a:xfrm>
        </p:spPr>
        <p:txBody>
          <a:bodyPr>
            <a:normAutofit/>
          </a:bodyPr>
          <a:lstStyle/>
          <a:p>
            <a:r>
              <a:rPr lang="fr-FR" sz="7200" b="1" dirty="0" smtClean="0"/>
              <a:t>Une petite pause ?</a:t>
            </a:r>
            <a:endParaRPr lang="fr-FR" sz="7200" b="1" dirty="0"/>
          </a:p>
        </p:txBody>
      </p:sp>
    </p:spTree>
    <p:extLst>
      <p:ext uri="{BB962C8B-B14F-4D97-AF65-F5344CB8AC3E}">
        <p14:creationId xmlns:p14="http://schemas.microsoft.com/office/powerpoint/2010/main" val="5879366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1026"/>
          <p:cNvSpPr>
            <a:spLocks noGrp="1" noChangeArrowheads="1"/>
          </p:cNvSpPr>
          <p:nvPr>
            <p:ph type="title"/>
          </p:nvPr>
        </p:nvSpPr>
        <p:spPr>
          <a:xfrm>
            <a:off x="2209800" y="152400"/>
            <a:ext cx="7772400" cy="914400"/>
          </a:xfrm>
          <a:effectLst>
            <a:outerShdw dist="28398" dir="1593903" algn="ctr" rotWithShape="0">
              <a:srgbClr val="FFFF00"/>
            </a:outerShdw>
          </a:effectLst>
        </p:spPr>
        <p:txBody>
          <a:bodyPr>
            <a:normAutofit/>
          </a:bodyPr>
          <a:lstStyle/>
          <a:p>
            <a:pPr eaLnBrk="1" hangingPunct="1"/>
            <a:r>
              <a:rPr lang="fr-FR" altLang="fr-FR" sz="3200" dirty="0" smtClean="0"/>
              <a:t>9) </a:t>
            </a:r>
            <a:r>
              <a:rPr lang="fr-FR" altLang="fr-FR" sz="3200" dirty="0" smtClean="0"/>
              <a:t>La </a:t>
            </a:r>
            <a:r>
              <a:rPr lang="fr-FR" altLang="fr-FR" sz="3200" dirty="0"/>
              <a:t>pression atmosphérique</a:t>
            </a:r>
          </a:p>
        </p:txBody>
      </p:sp>
      <p:sp>
        <p:nvSpPr>
          <p:cNvPr id="218115" name="Rectangle 1027"/>
          <p:cNvSpPr>
            <a:spLocks noGrp="1" noChangeArrowheads="1"/>
          </p:cNvSpPr>
          <p:nvPr>
            <p:ph type="body" idx="1"/>
          </p:nvPr>
        </p:nvSpPr>
        <p:spPr>
          <a:xfrm>
            <a:off x="1828800" y="1600200"/>
            <a:ext cx="8610600" cy="4800600"/>
          </a:xfrm>
          <a:effectLst>
            <a:outerShdw dist="28398" dir="1593903" algn="ctr" rotWithShape="0">
              <a:srgbClr val="FFFF00"/>
            </a:outerShdw>
          </a:effectLst>
        </p:spPr>
        <p:txBody>
          <a:bodyPr/>
          <a:lstStyle/>
          <a:p>
            <a:pPr algn="just" eaLnBrk="1" hangingPunct="1">
              <a:buFontTx/>
              <a:buNone/>
            </a:pPr>
            <a:r>
              <a:rPr lang="fr-FR" altLang="fr-FR" b="1" u="sng" dirty="0" smtClean="0">
                <a:solidFill>
                  <a:srgbClr val="000000"/>
                </a:solidFill>
                <a:cs typeface="Arial" panose="020B0604020202020204" pitchFamily="34" charset="0"/>
              </a:rPr>
              <a:t>Les variations de pression au niveau de la mer</a:t>
            </a:r>
          </a:p>
          <a:p>
            <a:pPr algn="just" eaLnBrk="1" hangingPunct="1"/>
            <a:r>
              <a:rPr lang="fr-FR" altLang="fr-FR" dirty="0" smtClean="0">
                <a:solidFill>
                  <a:srgbClr val="000000"/>
                </a:solidFill>
                <a:cs typeface="Times New Roman" panose="02020603050405020304" pitchFamily="18" charset="0"/>
              </a:rPr>
              <a:t>La pression varie en fonction de l’altitude mais aussi selon le lieu. </a:t>
            </a:r>
          </a:p>
          <a:p>
            <a:pPr algn="just" eaLnBrk="1" hangingPunct="1"/>
            <a:r>
              <a:rPr lang="fr-FR" altLang="fr-FR" dirty="0" smtClean="0">
                <a:solidFill>
                  <a:srgbClr val="000000"/>
                </a:solidFill>
                <a:cs typeface="Times New Roman" panose="02020603050405020304" pitchFamily="18" charset="0"/>
              </a:rPr>
              <a:t>Selon la nature du sol et divers autres paramètres, la température n’est pas uniforme au niveau de la mer et de ce fait la pression ne l’est pas non plus. </a:t>
            </a:r>
          </a:p>
          <a:p>
            <a:pPr algn="just" eaLnBrk="1" hangingPunct="1"/>
            <a:r>
              <a:rPr lang="fr-FR" altLang="fr-FR" dirty="0" smtClean="0">
                <a:solidFill>
                  <a:srgbClr val="000000"/>
                </a:solidFill>
                <a:cs typeface="Times New Roman" panose="02020603050405020304" pitchFamily="18" charset="0"/>
              </a:rPr>
              <a:t>On trace des cartes sur lesquelles figurent des courbes joignant les points de même pression au niveau de la mer : </a:t>
            </a:r>
            <a:r>
              <a:rPr lang="fr-FR" altLang="fr-FR" b="1" dirty="0" smtClean="0">
                <a:solidFill>
                  <a:srgbClr val="000000"/>
                </a:solidFill>
                <a:cs typeface="Times New Roman" panose="02020603050405020304" pitchFamily="18" charset="0"/>
              </a:rPr>
              <a:t>des isobares</a:t>
            </a:r>
            <a:r>
              <a:rPr lang="fr-FR" altLang="fr-FR" dirty="0" smtClean="0">
                <a:solidFill>
                  <a:srgbClr val="000000"/>
                </a:solidFill>
                <a:cs typeface="Times New Roman" panose="02020603050405020304" pitchFamily="18" charset="0"/>
              </a:rPr>
              <a:t>. </a:t>
            </a:r>
            <a:endParaRPr lang="fr-FR" altLang="fr-FR" dirty="0" smtClean="0"/>
          </a:p>
        </p:txBody>
      </p:sp>
    </p:spTree>
    <p:extLst>
      <p:ext uri="{BB962C8B-B14F-4D97-AF65-F5344CB8AC3E}">
        <p14:creationId xmlns:p14="http://schemas.microsoft.com/office/powerpoint/2010/main" val="4683984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8115">
                                            <p:txEl>
                                              <p:pRg st="0" end="0"/>
                                            </p:txEl>
                                          </p:spTgt>
                                        </p:tgtEl>
                                        <p:attrNameLst>
                                          <p:attrName>style.visibility</p:attrName>
                                        </p:attrNameLst>
                                      </p:cBhvr>
                                      <p:to>
                                        <p:strVal val="visible"/>
                                      </p:to>
                                    </p:set>
                                    <p:anim calcmode="lin" valueType="num">
                                      <p:cBhvr additive="base">
                                        <p:cTn id="7" dur="500" fill="hold"/>
                                        <p:tgtEl>
                                          <p:spTgt spid="2181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181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18115">
                                            <p:txEl>
                                              <p:pRg st="1" end="1"/>
                                            </p:txEl>
                                          </p:spTgt>
                                        </p:tgtEl>
                                        <p:attrNameLst>
                                          <p:attrName>style.visibility</p:attrName>
                                        </p:attrNameLst>
                                      </p:cBhvr>
                                      <p:to>
                                        <p:strVal val="visible"/>
                                      </p:to>
                                    </p:set>
                                    <p:anim calcmode="lin" valueType="num">
                                      <p:cBhvr additive="base">
                                        <p:cTn id="13" dur="500" fill="hold"/>
                                        <p:tgtEl>
                                          <p:spTgt spid="21811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181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18115">
                                            <p:txEl>
                                              <p:pRg st="2" end="2"/>
                                            </p:txEl>
                                          </p:spTgt>
                                        </p:tgtEl>
                                        <p:attrNameLst>
                                          <p:attrName>style.visibility</p:attrName>
                                        </p:attrNameLst>
                                      </p:cBhvr>
                                      <p:to>
                                        <p:strVal val="visible"/>
                                      </p:to>
                                    </p:set>
                                    <p:anim calcmode="lin" valueType="num">
                                      <p:cBhvr additive="base">
                                        <p:cTn id="19" dur="500" fill="hold"/>
                                        <p:tgtEl>
                                          <p:spTgt spid="21811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1811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18115">
                                            <p:txEl>
                                              <p:pRg st="3" end="3"/>
                                            </p:txEl>
                                          </p:spTgt>
                                        </p:tgtEl>
                                        <p:attrNameLst>
                                          <p:attrName>style.visibility</p:attrName>
                                        </p:attrNameLst>
                                      </p:cBhvr>
                                      <p:to>
                                        <p:strVal val="visible"/>
                                      </p:to>
                                    </p:set>
                                    <p:anim calcmode="lin" valueType="num">
                                      <p:cBhvr additive="base">
                                        <p:cTn id="25" dur="500" fill="hold"/>
                                        <p:tgtEl>
                                          <p:spTgt spid="21811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1811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15"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074"/>
          <p:cNvSpPr>
            <a:spLocks noGrp="1" noChangeArrowheads="1"/>
          </p:cNvSpPr>
          <p:nvPr>
            <p:ph type="title"/>
          </p:nvPr>
        </p:nvSpPr>
        <p:spPr>
          <a:xfrm>
            <a:off x="2209800" y="152400"/>
            <a:ext cx="7772400" cy="914400"/>
          </a:xfrm>
          <a:effectLst>
            <a:outerShdw dist="28398" dir="1593903" algn="ctr" rotWithShape="0">
              <a:srgbClr val="FFFF00"/>
            </a:outerShdw>
          </a:effectLst>
        </p:spPr>
        <p:txBody>
          <a:bodyPr>
            <a:normAutofit/>
          </a:bodyPr>
          <a:lstStyle/>
          <a:p>
            <a:pPr eaLnBrk="1" hangingPunct="1"/>
            <a:r>
              <a:rPr lang="fr-FR" altLang="fr-FR" sz="3200" dirty="0" smtClean="0"/>
              <a:t>9) </a:t>
            </a:r>
            <a:r>
              <a:rPr lang="fr-FR" altLang="fr-FR" sz="3200" dirty="0"/>
              <a:t>La pression atmosphérique</a:t>
            </a:r>
          </a:p>
        </p:txBody>
      </p:sp>
      <p:sp>
        <p:nvSpPr>
          <p:cNvPr id="13315" name="Rectangle 3075"/>
          <p:cNvSpPr>
            <a:spLocks noGrp="1" noChangeArrowheads="1"/>
          </p:cNvSpPr>
          <p:nvPr>
            <p:ph type="body" idx="1"/>
          </p:nvPr>
        </p:nvSpPr>
        <p:spPr>
          <a:xfrm>
            <a:off x="1905000" y="1295400"/>
            <a:ext cx="8458200" cy="990600"/>
          </a:xfrm>
          <a:effectLst>
            <a:outerShdw dist="28398" dir="1593903" algn="ctr" rotWithShape="0">
              <a:srgbClr val="FFFF00"/>
            </a:outerShdw>
          </a:effectLst>
        </p:spPr>
        <p:txBody>
          <a:bodyPr/>
          <a:lstStyle/>
          <a:p>
            <a:pPr eaLnBrk="1" hangingPunct="1">
              <a:lnSpc>
                <a:spcPct val="90000"/>
              </a:lnSpc>
              <a:buFontTx/>
              <a:buNone/>
            </a:pPr>
            <a:r>
              <a:rPr lang="fr-FR" altLang="fr-FR" smtClean="0"/>
              <a:t>Exemple de carte isobare et des éléments qu’elle met en évidence:</a:t>
            </a:r>
          </a:p>
        </p:txBody>
      </p:sp>
      <p:pic>
        <p:nvPicPr>
          <p:cNvPr id="13316" name="Picture 307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8964" y="2716214"/>
            <a:ext cx="8504237" cy="3532187"/>
          </a:xfrm>
          <a:prstGeom prst="rect">
            <a:avLst/>
          </a:prstGeom>
          <a:solidFill>
            <a:schemeClr val="bg1"/>
          </a:solidFill>
          <a:ln>
            <a:noFill/>
          </a:ln>
          <a:extLst>
            <a:ext uri="{91240B29-F687-4F45-9708-019B960494DF}">
              <a14:hiddenLine xmlns:a14="http://schemas.microsoft.com/office/drawing/2010/main" w="9525">
                <a:solidFill>
                  <a:schemeClr val="bg1"/>
                </a:solidFill>
                <a:miter lim="800000"/>
                <a:headEnd/>
                <a:tailEnd/>
              </a14:hiddenLine>
            </a:ext>
          </a:extLst>
        </p:spPr>
      </p:pic>
    </p:spTree>
    <p:extLst>
      <p:ext uri="{BB962C8B-B14F-4D97-AF65-F5344CB8AC3E}">
        <p14:creationId xmlns:p14="http://schemas.microsoft.com/office/powerpoint/2010/main" val="25948112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1026"/>
          <p:cNvSpPr>
            <a:spLocks noGrp="1" noChangeArrowheads="1"/>
          </p:cNvSpPr>
          <p:nvPr>
            <p:ph type="title"/>
          </p:nvPr>
        </p:nvSpPr>
        <p:spPr>
          <a:xfrm>
            <a:off x="2209800" y="152400"/>
            <a:ext cx="7772400" cy="914400"/>
          </a:xfrm>
          <a:effectLst>
            <a:outerShdw dist="28398" dir="1593903" algn="ctr" rotWithShape="0">
              <a:srgbClr val="FFFF00"/>
            </a:outerShdw>
          </a:effectLst>
        </p:spPr>
        <p:txBody>
          <a:bodyPr>
            <a:normAutofit/>
          </a:bodyPr>
          <a:lstStyle/>
          <a:p>
            <a:pPr eaLnBrk="1" hangingPunct="1"/>
            <a:r>
              <a:rPr lang="fr-FR" altLang="fr-FR" sz="3200" dirty="0" smtClean="0"/>
              <a:t>9)</a:t>
            </a:r>
            <a:r>
              <a:rPr lang="fr-FR" altLang="fr-FR" sz="3200" dirty="0" smtClean="0"/>
              <a:t> </a:t>
            </a:r>
            <a:r>
              <a:rPr lang="fr-FR" altLang="fr-FR" sz="3200" dirty="0"/>
              <a:t>La pression atmosphérique</a:t>
            </a:r>
          </a:p>
        </p:txBody>
      </p:sp>
      <p:sp>
        <p:nvSpPr>
          <p:cNvPr id="219139" name="Rectangle 1027"/>
          <p:cNvSpPr>
            <a:spLocks noGrp="1" noChangeArrowheads="1"/>
          </p:cNvSpPr>
          <p:nvPr>
            <p:ph type="body" idx="1"/>
          </p:nvPr>
        </p:nvSpPr>
        <p:spPr>
          <a:xfrm>
            <a:off x="1828800" y="1524000"/>
            <a:ext cx="8610600" cy="4953000"/>
          </a:xfrm>
          <a:effectLst>
            <a:outerShdw dist="28398" dir="1593903" algn="ctr" rotWithShape="0">
              <a:srgbClr val="FFFF00"/>
            </a:outerShdw>
          </a:effectLst>
        </p:spPr>
        <p:txBody>
          <a:bodyPr/>
          <a:lstStyle/>
          <a:p>
            <a:pPr algn="just" eaLnBrk="1" hangingPunct="1">
              <a:lnSpc>
                <a:spcPct val="90000"/>
              </a:lnSpc>
              <a:buFontTx/>
              <a:buNone/>
            </a:pPr>
            <a:r>
              <a:rPr lang="fr-FR" altLang="fr-FR" b="1" smtClean="0">
                <a:solidFill>
                  <a:srgbClr val="000000"/>
                </a:solidFill>
                <a:cs typeface="Times New Roman" panose="02020603050405020304" pitchFamily="18" charset="0"/>
              </a:rPr>
              <a:t>  </a:t>
            </a:r>
            <a:r>
              <a:rPr lang="fr-FR" altLang="fr-FR" b="1" u="sng" smtClean="0">
                <a:solidFill>
                  <a:srgbClr val="000000"/>
                </a:solidFill>
                <a:cs typeface="Times New Roman" panose="02020603050405020304" pitchFamily="18" charset="0"/>
              </a:rPr>
              <a:t>Les ANTICYCLONES</a:t>
            </a:r>
          </a:p>
          <a:p>
            <a:pPr algn="just" eaLnBrk="1" hangingPunct="1">
              <a:lnSpc>
                <a:spcPct val="90000"/>
              </a:lnSpc>
            </a:pPr>
            <a:r>
              <a:rPr lang="fr-FR" altLang="fr-FR" smtClean="0">
                <a:solidFill>
                  <a:srgbClr val="000000"/>
                </a:solidFill>
                <a:cs typeface="Times New Roman" panose="02020603050405020304" pitchFamily="18" charset="0"/>
              </a:rPr>
              <a:t>Zones de </a:t>
            </a:r>
            <a:r>
              <a:rPr lang="fr-FR" altLang="fr-FR" b="1" smtClean="0">
                <a:solidFill>
                  <a:srgbClr val="000000"/>
                </a:solidFill>
                <a:cs typeface="Times New Roman" panose="02020603050405020304" pitchFamily="18" charset="0"/>
              </a:rPr>
              <a:t>hautes pressions</a:t>
            </a:r>
            <a:r>
              <a:rPr lang="fr-FR" altLang="fr-FR" smtClean="0">
                <a:solidFill>
                  <a:srgbClr val="000000"/>
                </a:solidFill>
                <a:cs typeface="Times New Roman" panose="02020603050405020304" pitchFamily="18" charset="0"/>
              </a:rPr>
              <a:t> notées A ou H (H pour high sur les documents anglo-saxons. Le vent y est faible et le temps est beau avec un ciel souvent bien dégagé.</a:t>
            </a:r>
          </a:p>
          <a:p>
            <a:pPr algn="just" eaLnBrk="1" hangingPunct="1">
              <a:lnSpc>
                <a:spcPct val="90000"/>
              </a:lnSpc>
              <a:buFontTx/>
              <a:buNone/>
            </a:pPr>
            <a:endParaRPr lang="fr-FR" altLang="fr-FR" smtClean="0">
              <a:solidFill>
                <a:srgbClr val="000000"/>
              </a:solidFill>
              <a:cs typeface="Times New Roman" panose="02020603050405020304" pitchFamily="18" charset="0"/>
            </a:endParaRPr>
          </a:p>
          <a:p>
            <a:pPr algn="just" eaLnBrk="1" hangingPunct="1">
              <a:lnSpc>
                <a:spcPct val="90000"/>
              </a:lnSpc>
              <a:buFontTx/>
              <a:buNone/>
            </a:pPr>
            <a:r>
              <a:rPr lang="fr-FR" altLang="fr-FR" b="1" u="sng" smtClean="0">
                <a:solidFill>
                  <a:srgbClr val="000000"/>
                </a:solidFill>
                <a:cs typeface="Times New Roman" panose="02020603050405020304" pitchFamily="18" charset="0"/>
              </a:rPr>
              <a:t>Les DEPRESSIONS</a:t>
            </a:r>
          </a:p>
          <a:p>
            <a:pPr algn="just" eaLnBrk="1" hangingPunct="1">
              <a:lnSpc>
                <a:spcPct val="90000"/>
              </a:lnSpc>
            </a:pPr>
            <a:r>
              <a:rPr lang="fr-FR" altLang="fr-FR" smtClean="0">
                <a:solidFill>
                  <a:srgbClr val="000000"/>
                </a:solidFill>
                <a:cs typeface="Times New Roman" panose="02020603050405020304" pitchFamily="18" charset="0"/>
              </a:rPr>
              <a:t>Zones de </a:t>
            </a:r>
            <a:r>
              <a:rPr lang="fr-FR" altLang="fr-FR" b="1" smtClean="0">
                <a:solidFill>
                  <a:srgbClr val="000000"/>
                </a:solidFill>
                <a:cs typeface="Times New Roman" panose="02020603050405020304" pitchFamily="18" charset="0"/>
              </a:rPr>
              <a:t>basses pressions</a:t>
            </a:r>
            <a:r>
              <a:rPr lang="fr-FR" altLang="fr-FR" smtClean="0">
                <a:solidFill>
                  <a:srgbClr val="000000"/>
                </a:solidFill>
                <a:cs typeface="Times New Roman" panose="02020603050405020304" pitchFamily="18" charset="0"/>
              </a:rPr>
              <a:t> notées D ou L (L pour low sur les documents anglo-saxons). Le vent y est plutôt fort et le temps est mauvais. </a:t>
            </a:r>
            <a:endParaRPr lang="fr-FR" altLang="fr-FR" smtClean="0"/>
          </a:p>
        </p:txBody>
      </p:sp>
    </p:spTree>
    <p:extLst>
      <p:ext uri="{BB962C8B-B14F-4D97-AF65-F5344CB8AC3E}">
        <p14:creationId xmlns:p14="http://schemas.microsoft.com/office/powerpoint/2010/main" val="11381249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9139">
                                            <p:txEl>
                                              <p:pRg st="0" end="0"/>
                                            </p:txEl>
                                          </p:spTgt>
                                        </p:tgtEl>
                                        <p:attrNameLst>
                                          <p:attrName>style.visibility</p:attrName>
                                        </p:attrNameLst>
                                      </p:cBhvr>
                                      <p:to>
                                        <p:strVal val="visible"/>
                                      </p:to>
                                    </p:set>
                                    <p:anim calcmode="lin" valueType="num">
                                      <p:cBhvr additive="base">
                                        <p:cTn id="7" dur="500" fill="hold"/>
                                        <p:tgtEl>
                                          <p:spTgt spid="2191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191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19139">
                                            <p:txEl>
                                              <p:pRg st="1" end="1"/>
                                            </p:txEl>
                                          </p:spTgt>
                                        </p:tgtEl>
                                        <p:attrNameLst>
                                          <p:attrName>style.visibility</p:attrName>
                                        </p:attrNameLst>
                                      </p:cBhvr>
                                      <p:to>
                                        <p:strVal val="visible"/>
                                      </p:to>
                                    </p:set>
                                    <p:anim calcmode="lin" valueType="num">
                                      <p:cBhvr additive="base">
                                        <p:cTn id="13" dur="500" fill="hold"/>
                                        <p:tgtEl>
                                          <p:spTgt spid="21913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1913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19139">
                                            <p:txEl>
                                              <p:pRg st="3" end="3"/>
                                            </p:txEl>
                                          </p:spTgt>
                                        </p:tgtEl>
                                        <p:attrNameLst>
                                          <p:attrName>style.visibility</p:attrName>
                                        </p:attrNameLst>
                                      </p:cBhvr>
                                      <p:to>
                                        <p:strVal val="visible"/>
                                      </p:to>
                                    </p:set>
                                    <p:anim calcmode="lin" valueType="num">
                                      <p:cBhvr additive="base">
                                        <p:cTn id="19" dur="500" fill="hold"/>
                                        <p:tgtEl>
                                          <p:spTgt spid="219139">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1913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19139">
                                            <p:txEl>
                                              <p:pRg st="4" end="4"/>
                                            </p:txEl>
                                          </p:spTgt>
                                        </p:tgtEl>
                                        <p:attrNameLst>
                                          <p:attrName>style.visibility</p:attrName>
                                        </p:attrNameLst>
                                      </p:cBhvr>
                                      <p:to>
                                        <p:strVal val="visible"/>
                                      </p:to>
                                    </p:set>
                                    <p:anim calcmode="lin" valueType="num">
                                      <p:cBhvr additive="base">
                                        <p:cTn id="25" dur="500" fill="hold"/>
                                        <p:tgtEl>
                                          <p:spTgt spid="219139">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1913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39"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209800" y="152400"/>
            <a:ext cx="7772400" cy="914400"/>
          </a:xfrm>
          <a:effectLst>
            <a:outerShdw dist="28398" dir="1593903" algn="ctr" rotWithShape="0">
              <a:srgbClr val="FFFF00"/>
            </a:outerShdw>
          </a:effectLst>
        </p:spPr>
        <p:txBody>
          <a:bodyPr>
            <a:normAutofit/>
          </a:bodyPr>
          <a:lstStyle/>
          <a:p>
            <a:pPr eaLnBrk="1" hangingPunct="1"/>
            <a:r>
              <a:rPr lang="fr-FR" altLang="fr-FR" sz="3200" dirty="0" smtClean="0"/>
              <a:t>9) La </a:t>
            </a:r>
            <a:r>
              <a:rPr lang="fr-FR" altLang="fr-FR" sz="3200" dirty="0"/>
              <a:t>pression atmosphérique</a:t>
            </a:r>
          </a:p>
        </p:txBody>
      </p:sp>
      <p:sp>
        <p:nvSpPr>
          <p:cNvPr id="221187" name="Rectangle 3"/>
          <p:cNvSpPr>
            <a:spLocks noGrp="1" noChangeArrowheads="1"/>
          </p:cNvSpPr>
          <p:nvPr>
            <p:ph type="body" idx="1"/>
          </p:nvPr>
        </p:nvSpPr>
        <p:spPr>
          <a:xfrm>
            <a:off x="1828800" y="1219200"/>
            <a:ext cx="8534400" cy="5334000"/>
          </a:xfrm>
          <a:effectLst>
            <a:outerShdw dist="28398" dir="1593903" algn="ctr" rotWithShape="0">
              <a:srgbClr val="FFFF00"/>
            </a:outerShdw>
          </a:effectLst>
        </p:spPr>
        <p:txBody>
          <a:bodyPr/>
          <a:lstStyle/>
          <a:p>
            <a:pPr algn="just" eaLnBrk="1" hangingPunct="1">
              <a:lnSpc>
                <a:spcPct val="90000"/>
              </a:lnSpc>
              <a:buFontTx/>
              <a:buNone/>
            </a:pPr>
            <a:r>
              <a:rPr lang="fr-FR" altLang="fr-FR" b="1" u="sng" smtClean="0">
                <a:solidFill>
                  <a:srgbClr val="000000"/>
                </a:solidFill>
                <a:cs typeface="Times New Roman" panose="02020603050405020304" pitchFamily="18" charset="0"/>
              </a:rPr>
              <a:t>Les COLS</a:t>
            </a:r>
          </a:p>
          <a:p>
            <a:pPr algn="just" eaLnBrk="1" hangingPunct="1">
              <a:lnSpc>
                <a:spcPct val="90000"/>
              </a:lnSpc>
            </a:pPr>
            <a:r>
              <a:rPr lang="fr-FR" altLang="fr-FR" smtClean="0">
                <a:solidFill>
                  <a:srgbClr val="000000"/>
                </a:solidFill>
                <a:cs typeface="Times New Roman" panose="02020603050405020304" pitchFamily="18" charset="0"/>
              </a:rPr>
              <a:t>Zones situées </a:t>
            </a:r>
            <a:r>
              <a:rPr lang="fr-FR" altLang="fr-FR" b="1" smtClean="0">
                <a:solidFill>
                  <a:srgbClr val="000000"/>
                </a:solidFill>
                <a:cs typeface="Times New Roman" panose="02020603050405020304" pitchFamily="18" charset="0"/>
              </a:rPr>
              <a:t>entre des dépressions</a:t>
            </a:r>
            <a:r>
              <a:rPr lang="fr-FR" altLang="fr-FR" smtClean="0">
                <a:solidFill>
                  <a:srgbClr val="000000"/>
                </a:solidFill>
                <a:cs typeface="Times New Roman" panose="02020603050405020304" pitchFamily="18" charset="0"/>
              </a:rPr>
              <a:t> ou anticyclones et marquant une inversion de sens d’évolution de la pression. Les vents y sont relativement calmes et de direction variable. Le temps est également variable.</a:t>
            </a:r>
          </a:p>
          <a:p>
            <a:pPr algn="just" eaLnBrk="1" hangingPunct="1">
              <a:lnSpc>
                <a:spcPct val="90000"/>
              </a:lnSpc>
              <a:buFontTx/>
              <a:buNone/>
            </a:pPr>
            <a:endParaRPr lang="fr-FR" altLang="fr-FR" smtClean="0">
              <a:solidFill>
                <a:srgbClr val="000000"/>
              </a:solidFill>
              <a:cs typeface="Times New Roman" panose="02020603050405020304" pitchFamily="18" charset="0"/>
            </a:endParaRPr>
          </a:p>
          <a:p>
            <a:pPr algn="just" eaLnBrk="1" hangingPunct="1">
              <a:lnSpc>
                <a:spcPct val="90000"/>
              </a:lnSpc>
              <a:buFontTx/>
              <a:buNone/>
            </a:pPr>
            <a:r>
              <a:rPr lang="fr-FR" altLang="fr-FR" b="1" u="sng" smtClean="0">
                <a:solidFill>
                  <a:srgbClr val="000000"/>
                </a:solidFill>
                <a:cs typeface="Times New Roman" panose="02020603050405020304" pitchFamily="18" charset="0"/>
              </a:rPr>
              <a:t>Les MARAIS BAROMETRIQUES</a:t>
            </a:r>
          </a:p>
          <a:p>
            <a:pPr algn="just" eaLnBrk="1" hangingPunct="1">
              <a:lnSpc>
                <a:spcPct val="90000"/>
              </a:lnSpc>
            </a:pPr>
            <a:r>
              <a:rPr lang="fr-FR" altLang="fr-FR" smtClean="0">
                <a:solidFill>
                  <a:srgbClr val="000000"/>
                </a:solidFill>
                <a:cs typeface="Times New Roman" panose="02020603050405020304" pitchFamily="18" charset="0"/>
              </a:rPr>
              <a:t>Vastes zones ou la pression </a:t>
            </a:r>
            <a:r>
              <a:rPr lang="fr-FR" altLang="fr-FR" b="1" smtClean="0">
                <a:solidFill>
                  <a:srgbClr val="000000"/>
                </a:solidFill>
                <a:cs typeface="Times New Roman" panose="02020603050405020304" pitchFamily="18" charset="0"/>
              </a:rPr>
              <a:t>évolue très peu</a:t>
            </a:r>
            <a:r>
              <a:rPr lang="fr-FR" altLang="fr-FR" smtClean="0">
                <a:solidFill>
                  <a:srgbClr val="000000"/>
                </a:solidFill>
                <a:cs typeface="Times New Roman" panose="02020603050405020304" pitchFamily="18" charset="0"/>
              </a:rPr>
              <a:t>. Les vents y sont faibles et de direction très variable. Il s’agit d’une zone de mauvais temps stagnant.</a:t>
            </a:r>
            <a:endParaRPr lang="fr-FR" altLang="fr-FR" smtClean="0"/>
          </a:p>
        </p:txBody>
      </p:sp>
    </p:spTree>
    <p:extLst>
      <p:ext uri="{BB962C8B-B14F-4D97-AF65-F5344CB8AC3E}">
        <p14:creationId xmlns:p14="http://schemas.microsoft.com/office/powerpoint/2010/main" val="14976848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1187">
                                            <p:txEl>
                                              <p:pRg st="0" end="0"/>
                                            </p:txEl>
                                          </p:spTgt>
                                        </p:tgtEl>
                                        <p:attrNameLst>
                                          <p:attrName>style.visibility</p:attrName>
                                        </p:attrNameLst>
                                      </p:cBhvr>
                                      <p:to>
                                        <p:strVal val="visible"/>
                                      </p:to>
                                    </p:set>
                                    <p:anim calcmode="lin" valueType="num">
                                      <p:cBhvr additive="base">
                                        <p:cTn id="7" dur="500" fill="hold"/>
                                        <p:tgtEl>
                                          <p:spTgt spid="22118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211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21187">
                                            <p:txEl>
                                              <p:pRg st="1" end="1"/>
                                            </p:txEl>
                                          </p:spTgt>
                                        </p:tgtEl>
                                        <p:attrNameLst>
                                          <p:attrName>style.visibility</p:attrName>
                                        </p:attrNameLst>
                                      </p:cBhvr>
                                      <p:to>
                                        <p:strVal val="visible"/>
                                      </p:to>
                                    </p:set>
                                    <p:anim calcmode="lin" valueType="num">
                                      <p:cBhvr additive="base">
                                        <p:cTn id="13" dur="500" fill="hold"/>
                                        <p:tgtEl>
                                          <p:spTgt spid="22118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2118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21187">
                                            <p:txEl>
                                              <p:pRg st="3" end="3"/>
                                            </p:txEl>
                                          </p:spTgt>
                                        </p:tgtEl>
                                        <p:attrNameLst>
                                          <p:attrName>style.visibility</p:attrName>
                                        </p:attrNameLst>
                                      </p:cBhvr>
                                      <p:to>
                                        <p:strVal val="visible"/>
                                      </p:to>
                                    </p:set>
                                    <p:anim calcmode="lin" valueType="num">
                                      <p:cBhvr additive="base">
                                        <p:cTn id="19" dur="500" fill="hold"/>
                                        <p:tgtEl>
                                          <p:spTgt spid="221187">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2118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21187">
                                            <p:txEl>
                                              <p:pRg st="4" end="4"/>
                                            </p:txEl>
                                          </p:spTgt>
                                        </p:tgtEl>
                                        <p:attrNameLst>
                                          <p:attrName>style.visibility</p:attrName>
                                        </p:attrNameLst>
                                      </p:cBhvr>
                                      <p:to>
                                        <p:strVal val="visible"/>
                                      </p:to>
                                    </p:set>
                                    <p:anim calcmode="lin" valueType="num">
                                      <p:cBhvr additive="base">
                                        <p:cTn id="25" dur="500" fill="hold"/>
                                        <p:tgtEl>
                                          <p:spTgt spid="221187">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2118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87"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209800" y="152400"/>
            <a:ext cx="7772400" cy="914400"/>
          </a:xfrm>
          <a:effectLst>
            <a:outerShdw dist="28398" dir="1593903" algn="ctr" rotWithShape="0">
              <a:srgbClr val="FFFF00"/>
            </a:outerShdw>
          </a:effectLst>
        </p:spPr>
        <p:txBody>
          <a:bodyPr>
            <a:normAutofit/>
          </a:bodyPr>
          <a:lstStyle/>
          <a:p>
            <a:pPr eaLnBrk="1" hangingPunct="1"/>
            <a:r>
              <a:rPr lang="fr-FR" altLang="fr-FR" sz="3200" dirty="0" smtClean="0"/>
              <a:t>9)</a:t>
            </a:r>
            <a:r>
              <a:rPr lang="fr-FR" altLang="fr-FR" sz="3200" dirty="0" smtClean="0"/>
              <a:t> </a:t>
            </a:r>
            <a:r>
              <a:rPr lang="fr-FR" altLang="fr-FR" sz="3200" dirty="0"/>
              <a:t>La pression atmosphérique</a:t>
            </a:r>
          </a:p>
        </p:txBody>
      </p:sp>
      <p:sp>
        <p:nvSpPr>
          <p:cNvPr id="52227" name="Rectangle 3"/>
          <p:cNvSpPr>
            <a:spLocks noGrp="1" noChangeArrowheads="1"/>
          </p:cNvSpPr>
          <p:nvPr>
            <p:ph type="body" idx="1"/>
          </p:nvPr>
        </p:nvSpPr>
        <p:spPr>
          <a:xfrm>
            <a:off x="1905000" y="1600200"/>
            <a:ext cx="8458200" cy="4876800"/>
          </a:xfrm>
          <a:effectLst>
            <a:outerShdw dist="28398" dir="1593903" algn="ctr" rotWithShape="0">
              <a:srgbClr val="FFFF00"/>
            </a:outerShdw>
          </a:effectLst>
        </p:spPr>
        <p:txBody>
          <a:bodyPr/>
          <a:lstStyle/>
          <a:p>
            <a:pPr algn="just" eaLnBrk="1" hangingPunct="1">
              <a:lnSpc>
                <a:spcPct val="90000"/>
              </a:lnSpc>
              <a:buFontTx/>
              <a:buNone/>
            </a:pPr>
            <a:r>
              <a:rPr lang="fr-FR" altLang="fr-FR" b="1" u="sng" smtClean="0">
                <a:solidFill>
                  <a:srgbClr val="000000"/>
                </a:solidFill>
                <a:cs typeface="Times New Roman" panose="02020603050405020304" pitchFamily="18" charset="0"/>
              </a:rPr>
              <a:t>Les DORSALES</a:t>
            </a:r>
          </a:p>
          <a:p>
            <a:pPr algn="just" eaLnBrk="1" hangingPunct="1">
              <a:lnSpc>
                <a:spcPct val="90000"/>
              </a:lnSpc>
            </a:pPr>
            <a:r>
              <a:rPr lang="fr-FR" altLang="fr-FR" smtClean="0">
                <a:solidFill>
                  <a:srgbClr val="000000"/>
                </a:solidFill>
                <a:cs typeface="Times New Roman" panose="02020603050405020304" pitchFamily="18" charset="0"/>
              </a:rPr>
              <a:t>Il s’agit d’une avancée de </a:t>
            </a:r>
            <a:r>
              <a:rPr lang="fr-FR" altLang="fr-FR" b="1" smtClean="0">
                <a:solidFill>
                  <a:srgbClr val="000000"/>
                </a:solidFill>
                <a:cs typeface="Times New Roman" panose="02020603050405020304" pitchFamily="18" charset="0"/>
              </a:rPr>
              <a:t>hautes pressions</a:t>
            </a:r>
            <a:r>
              <a:rPr lang="fr-FR" altLang="fr-FR" smtClean="0">
                <a:solidFill>
                  <a:srgbClr val="000000"/>
                </a:solidFill>
                <a:cs typeface="Times New Roman" panose="02020603050405020304" pitchFamily="18" charset="0"/>
              </a:rPr>
              <a:t> dans les zones de pression plus basse. Le temps dans cette région est en général beau.</a:t>
            </a:r>
          </a:p>
          <a:p>
            <a:pPr algn="just" eaLnBrk="1" hangingPunct="1">
              <a:lnSpc>
                <a:spcPct val="90000"/>
              </a:lnSpc>
              <a:buFontTx/>
              <a:buNone/>
            </a:pPr>
            <a:endParaRPr lang="fr-FR" altLang="fr-FR" smtClean="0">
              <a:solidFill>
                <a:srgbClr val="000000"/>
              </a:solidFill>
              <a:cs typeface="Times New Roman" panose="02020603050405020304" pitchFamily="18" charset="0"/>
            </a:endParaRPr>
          </a:p>
          <a:p>
            <a:pPr algn="just" eaLnBrk="1" hangingPunct="1">
              <a:lnSpc>
                <a:spcPct val="90000"/>
              </a:lnSpc>
              <a:buFontTx/>
              <a:buNone/>
            </a:pPr>
            <a:r>
              <a:rPr lang="fr-FR" altLang="fr-FR" b="1" u="sng" smtClean="0">
                <a:solidFill>
                  <a:srgbClr val="000000"/>
                </a:solidFill>
                <a:cs typeface="Times New Roman" panose="02020603050405020304" pitchFamily="18" charset="0"/>
              </a:rPr>
              <a:t>Les TALWEGS ou THALWEGS</a:t>
            </a:r>
          </a:p>
          <a:p>
            <a:pPr algn="just" eaLnBrk="1" hangingPunct="1">
              <a:lnSpc>
                <a:spcPct val="90000"/>
              </a:lnSpc>
            </a:pPr>
            <a:r>
              <a:rPr lang="fr-FR" altLang="fr-FR" smtClean="0">
                <a:solidFill>
                  <a:srgbClr val="000000"/>
                </a:solidFill>
                <a:cs typeface="Times New Roman" panose="02020603050405020304" pitchFamily="18" charset="0"/>
              </a:rPr>
              <a:t>C’est une avancée des zones de </a:t>
            </a:r>
            <a:r>
              <a:rPr lang="fr-FR" altLang="fr-FR" b="1" smtClean="0">
                <a:solidFill>
                  <a:srgbClr val="000000"/>
                </a:solidFill>
                <a:cs typeface="Times New Roman" panose="02020603050405020304" pitchFamily="18" charset="0"/>
              </a:rPr>
              <a:t>basses pressions</a:t>
            </a:r>
            <a:r>
              <a:rPr lang="fr-FR" altLang="fr-FR" smtClean="0">
                <a:solidFill>
                  <a:srgbClr val="000000"/>
                </a:solidFill>
                <a:cs typeface="Times New Roman" panose="02020603050405020304" pitchFamily="18" charset="0"/>
              </a:rPr>
              <a:t>. Il s’agit souvent de l’effet d’un front froid. On y rencontre des vents assez forts et du mauvais temps.</a:t>
            </a:r>
            <a:endParaRPr lang="fr-FR" altLang="fr-FR" smtClean="0"/>
          </a:p>
        </p:txBody>
      </p:sp>
    </p:spTree>
    <p:extLst>
      <p:ext uri="{BB962C8B-B14F-4D97-AF65-F5344CB8AC3E}">
        <p14:creationId xmlns:p14="http://schemas.microsoft.com/office/powerpoint/2010/main" val="34073340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 calcmode="lin" valueType="num">
                                      <p:cBhvr additive="base">
                                        <p:cTn id="7" dur="500" fill="hold"/>
                                        <p:tgtEl>
                                          <p:spTgt spid="5222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22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2227">
                                            <p:txEl>
                                              <p:pRg st="1" end="1"/>
                                            </p:txEl>
                                          </p:spTgt>
                                        </p:tgtEl>
                                        <p:attrNameLst>
                                          <p:attrName>style.visibility</p:attrName>
                                        </p:attrNameLst>
                                      </p:cBhvr>
                                      <p:to>
                                        <p:strVal val="visible"/>
                                      </p:to>
                                    </p:set>
                                    <p:anim calcmode="lin" valueType="num">
                                      <p:cBhvr additive="base">
                                        <p:cTn id="13" dur="500" fill="hold"/>
                                        <p:tgtEl>
                                          <p:spTgt spid="5222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222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2227">
                                            <p:txEl>
                                              <p:pRg st="3" end="3"/>
                                            </p:txEl>
                                          </p:spTgt>
                                        </p:tgtEl>
                                        <p:attrNameLst>
                                          <p:attrName>style.visibility</p:attrName>
                                        </p:attrNameLst>
                                      </p:cBhvr>
                                      <p:to>
                                        <p:strVal val="visible"/>
                                      </p:to>
                                    </p:set>
                                    <p:anim calcmode="lin" valueType="num">
                                      <p:cBhvr additive="base">
                                        <p:cTn id="19" dur="500" fill="hold"/>
                                        <p:tgtEl>
                                          <p:spTgt spid="52227">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222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2227">
                                            <p:txEl>
                                              <p:pRg st="4" end="4"/>
                                            </p:txEl>
                                          </p:spTgt>
                                        </p:tgtEl>
                                        <p:attrNameLst>
                                          <p:attrName>style.visibility</p:attrName>
                                        </p:attrNameLst>
                                      </p:cBhvr>
                                      <p:to>
                                        <p:strVal val="visible"/>
                                      </p:to>
                                    </p:set>
                                    <p:anim calcmode="lin" valueType="num">
                                      <p:cBhvr additive="base">
                                        <p:cTn id="25" dur="500" fill="hold"/>
                                        <p:tgtEl>
                                          <p:spTgt spid="52227">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222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2209800" y="152400"/>
            <a:ext cx="7772400" cy="838200"/>
          </a:xfrm>
          <a:effectLst>
            <a:outerShdw dist="28398" dir="1593903" algn="ctr" rotWithShape="0">
              <a:srgbClr val="FFFF00"/>
            </a:outerShdw>
          </a:effectLst>
        </p:spPr>
        <p:txBody>
          <a:bodyPr>
            <a:normAutofit/>
          </a:bodyPr>
          <a:lstStyle/>
          <a:p>
            <a:pPr eaLnBrk="1" hangingPunct="1"/>
            <a:r>
              <a:rPr lang="fr-FR" altLang="fr-FR" sz="3200" dirty="0" smtClean="0"/>
              <a:t>9</a:t>
            </a:r>
            <a:r>
              <a:rPr lang="fr-FR" altLang="fr-FR" sz="3200" dirty="0" smtClean="0"/>
              <a:t>) </a:t>
            </a:r>
            <a:r>
              <a:rPr lang="fr-FR" altLang="fr-FR" sz="3200" dirty="0"/>
              <a:t>Origine du vent</a:t>
            </a:r>
          </a:p>
        </p:txBody>
      </p:sp>
      <p:sp>
        <p:nvSpPr>
          <p:cNvPr id="14339" name="Rectangle 3"/>
          <p:cNvSpPr>
            <a:spLocks noGrp="1" noChangeArrowheads="1"/>
          </p:cNvSpPr>
          <p:nvPr>
            <p:ph type="body" idx="1"/>
          </p:nvPr>
        </p:nvSpPr>
        <p:spPr>
          <a:xfrm>
            <a:off x="2209800" y="1981200"/>
            <a:ext cx="7772400" cy="3352800"/>
          </a:xfrm>
          <a:effectLst>
            <a:outerShdw dist="28398" dir="1593903" algn="ctr" rotWithShape="0">
              <a:srgbClr val="FFFF00"/>
            </a:outerShdw>
          </a:effectLst>
        </p:spPr>
        <p:txBody>
          <a:bodyPr/>
          <a:lstStyle/>
          <a:p>
            <a:pPr algn="just" eaLnBrk="1" hangingPunct="1"/>
            <a:r>
              <a:rPr lang="fr-FR" altLang="fr-FR" b="1" smtClean="0">
                <a:solidFill>
                  <a:srgbClr val="000000"/>
                </a:solidFill>
                <a:cs typeface="Times New Roman" panose="02020603050405020304" pitchFamily="18" charset="0"/>
              </a:rPr>
              <a:t>Le vent est un déplacement d’air horizontal dû à </a:t>
            </a:r>
            <a:r>
              <a:rPr lang="fr-FR" altLang="fr-FR" b="1" u="sng" smtClean="0">
                <a:solidFill>
                  <a:srgbClr val="000000"/>
                </a:solidFill>
                <a:cs typeface="Times New Roman" panose="02020603050405020304" pitchFamily="18" charset="0"/>
              </a:rPr>
              <a:t>des différences de pression</a:t>
            </a:r>
            <a:r>
              <a:rPr lang="fr-FR" altLang="fr-FR" b="1" smtClean="0">
                <a:solidFill>
                  <a:srgbClr val="000000"/>
                </a:solidFill>
                <a:cs typeface="Times New Roman" panose="02020603050405020304" pitchFamily="18" charset="0"/>
              </a:rPr>
              <a:t> entre les points de la surface de la terre.</a:t>
            </a:r>
            <a:endParaRPr lang="fr-FR" altLang="fr-FR" smtClean="0">
              <a:solidFill>
                <a:srgbClr val="000000"/>
              </a:solidFill>
              <a:cs typeface="Times New Roman" panose="02020603050405020304" pitchFamily="18" charset="0"/>
            </a:endParaRPr>
          </a:p>
          <a:p>
            <a:pPr algn="just" eaLnBrk="1" hangingPunct="1"/>
            <a:r>
              <a:rPr lang="fr-FR" altLang="fr-FR" smtClean="0">
                <a:solidFill>
                  <a:srgbClr val="000000"/>
                </a:solidFill>
                <a:cs typeface="Times New Roman" panose="02020603050405020304" pitchFamily="18" charset="0"/>
              </a:rPr>
              <a:t>Le vent résulte de l’action de trois types de forces sur l’air en mouvement.</a:t>
            </a:r>
            <a:endParaRPr lang="fr-FR" altLang="fr-FR" smtClean="0"/>
          </a:p>
        </p:txBody>
      </p:sp>
    </p:spTree>
    <p:extLst>
      <p:ext uri="{BB962C8B-B14F-4D97-AF65-F5344CB8AC3E}">
        <p14:creationId xmlns:p14="http://schemas.microsoft.com/office/powerpoint/2010/main" val="19182638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339">
                                            <p:txEl>
                                              <p:pRg st="1" end="1"/>
                                            </p:txEl>
                                          </p:spTgt>
                                        </p:tgtEl>
                                        <p:attrNameLst>
                                          <p:attrName>style.visibility</p:attrName>
                                        </p:attrNameLst>
                                      </p:cBhvr>
                                      <p:to>
                                        <p:strVal val="visible"/>
                                      </p:to>
                                    </p:set>
                                    <p:anim calcmode="lin" valueType="num">
                                      <p:cBhvr additive="base">
                                        <p:cTn id="13" dur="500" fill="hold"/>
                                        <p:tgtEl>
                                          <p:spTgt spid="1433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339">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2209800" y="152400"/>
            <a:ext cx="7772400" cy="838200"/>
          </a:xfrm>
          <a:effectLst>
            <a:outerShdw dist="28398" dir="1593903" algn="ctr" rotWithShape="0">
              <a:srgbClr val="FFFF00"/>
            </a:outerShdw>
          </a:effectLst>
        </p:spPr>
        <p:txBody>
          <a:bodyPr>
            <a:normAutofit/>
          </a:bodyPr>
          <a:lstStyle/>
          <a:p>
            <a:pPr eaLnBrk="1" hangingPunct="1"/>
            <a:r>
              <a:rPr lang="fr-FR" altLang="fr-FR" sz="3200" dirty="0" smtClean="0"/>
              <a:t>9) </a:t>
            </a:r>
            <a:r>
              <a:rPr lang="fr-FR" altLang="fr-FR" sz="3200" dirty="0" smtClean="0"/>
              <a:t>Origine </a:t>
            </a:r>
            <a:r>
              <a:rPr lang="fr-FR" altLang="fr-FR" sz="3200" dirty="0"/>
              <a:t>du vent</a:t>
            </a:r>
          </a:p>
        </p:txBody>
      </p:sp>
      <p:sp>
        <p:nvSpPr>
          <p:cNvPr id="99331" name="Rectangle 3"/>
          <p:cNvSpPr>
            <a:spLocks noGrp="1" noChangeArrowheads="1"/>
          </p:cNvSpPr>
          <p:nvPr>
            <p:ph type="body" idx="1"/>
          </p:nvPr>
        </p:nvSpPr>
        <p:spPr>
          <a:xfrm>
            <a:off x="1676400" y="1219200"/>
            <a:ext cx="8763000" cy="5410200"/>
          </a:xfrm>
          <a:effectLst>
            <a:outerShdw dist="28398" dir="1593903" algn="ctr" rotWithShape="0">
              <a:srgbClr val="FFFF00"/>
            </a:outerShdw>
          </a:effectLst>
        </p:spPr>
        <p:txBody>
          <a:bodyPr/>
          <a:lstStyle/>
          <a:p>
            <a:pPr algn="just" eaLnBrk="1" hangingPunct="1">
              <a:buFontTx/>
              <a:buNone/>
            </a:pPr>
            <a:r>
              <a:rPr lang="fr-FR" altLang="fr-FR" b="1" u="sng" smtClean="0">
                <a:solidFill>
                  <a:srgbClr val="000000"/>
                </a:solidFill>
                <a:cs typeface="Arial" panose="020B0604020202020204" pitchFamily="34" charset="0"/>
              </a:rPr>
              <a:t>La force de gradient de pression</a:t>
            </a:r>
          </a:p>
          <a:p>
            <a:pPr algn="just" eaLnBrk="1" hangingPunct="1"/>
            <a:r>
              <a:rPr lang="fr-FR" altLang="fr-FR" smtClean="0">
                <a:solidFill>
                  <a:srgbClr val="000000"/>
                </a:solidFill>
                <a:cs typeface="Times New Roman" panose="02020603050405020304" pitchFamily="18" charset="0"/>
              </a:rPr>
              <a:t>Elle est due à la différence de pression entre les points de la surface de la terre. </a:t>
            </a:r>
          </a:p>
          <a:p>
            <a:pPr algn="just" eaLnBrk="1" hangingPunct="1"/>
            <a:r>
              <a:rPr lang="fr-FR" altLang="fr-FR" b="1" smtClean="0">
                <a:solidFill>
                  <a:srgbClr val="000000"/>
                </a:solidFill>
                <a:cs typeface="Times New Roman" panose="02020603050405020304" pitchFamily="18" charset="0"/>
              </a:rPr>
              <a:t>Elle entraîne l’air des hautes vers les basses pressions</a:t>
            </a:r>
            <a:r>
              <a:rPr lang="fr-FR" altLang="fr-FR" smtClean="0">
                <a:solidFill>
                  <a:srgbClr val="000000"/>
                </a:solidFill>
                <a:cs typeface="Times New Roman" panose="02020603050405020304" pitchFamily="18" charset="0"/>
              </a:rPr>
              <a:t>.</a:t>
            </a:r>
          </a:p>
          <a:p>
            <a:pPr algn="just" eaLnBrk="1" hangingPunct="1"/>
            <a:r>
              <a:rPr lang="fr-FR" altLang="fr-FR" smtClean="0">
                <a:solidFill>
                  <a:srgbClr val="000000"/>
                </a:solidFill>
                <a:cs typeface="Times New Roman" panose="02020603050405020304" pitchFamily="18" charset="0"/>
              </a:rPr>
              <a:t>Plus les différences de pression sont importantes et plus cette force est importante. </a:t>
            </a:r>
          </a:p>
          <a:p>
            <a:pPr algn="just" eaLnBrk="1" hangingPunct="1"/>
            <a:r>
              <a:rPr lang="fr-FR" altLang="fr-FR" b="1" smtClean="0">
                <a:solidFill>
                  <a:srgbClr val="000000"/>
                </a:solidFill>
                <a:cs typeface="Times New Roman" panose="02020603050405020304" pitchFamily="18" charset="0"/>
              </a:rPr>
              <a:t>En pratique lorsque l’on observe les isobares d’une carte météo, plus elles sont rapprochées et plus le vent est fort.</a:t>
            </a:r>
            <a:endParaRPr lang="fr-FR" altLang="fr-FR" smtClean="0">
              <a:solidFill>
                <a:srgbClr val="000000"/>
              </a:solidFill>
              <a:cs typeface="Times New Roman" panose="02020603050405020304" pitchFamily="18" charset="0"/>
            </a:endParaRPr>
          </a:p>
        </p:txBody>
      </p:sp>
    </p:spTree>
    <p:extLst>
      <p:ext uri="{BB962C8B-B14F-4D97-AF65-F5344CB8AC3E}">
        <p14:creationId xmlns:p14="http://schemas.microsoft.com/office/powerpoint/2010/main" val="1753083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9331">
                                            <p:txEl>
                                              <p:pRg st="0" end="0"/>
                                            </p:txEl>
                                          </p:spTgt>
                                        </p:tgtEl>
                                        <p:attrNameLst>
                                          <p:attrName>style.visibility</p:attrName>
                                        </p:attrNameLst>
                                      </p:cBhvr>
                                      <p:to>
                                        <p:strVal val="visible"/>
                                      </p:to>
                                    </p:set>
                                    <p:anim calcmode="lin" valueType="num">
                                      <p:cBhvr additive="base">
                                        <p:cTn id="7" dur="500" fill="hold"/>
                                        <p:tgtEl>
                                          <p:spTgt spid="993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93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9331">
                                            <p:txEl>
                                              <p:pRg st="1" end="1"/>
                                            </p:txEl>
                                          </p:spTgt>
                                        </p:tgtEl>
                                        <p:attrNameLst>
                                          <p:attrName>style.visibility</p:attrName>
                                        </p:attrNameLst>
                                      </p:cBhvr>
                                      <p:to>
                                        <p:strVal val="visible"/>
                                      </p:to>
                                    </p:set>
                                    <p:anim calcmode="lin" valueType="num">
                                      <p:cBhvr additive="base">
                                        <p:cTn id="13" dur="500" fill="hold"/>
                                        <p:tgtEl>
                                          <p:spTgt spid="9933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933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9331">
                                            <p:txEl>
                                              <p:pRg st="2" end="2"/>
                                            </p:txEl>
                                          </p:spTgt>
                                        </p:tgtEl>
                                        <p:attrNameLst>
                                          <p:attrName>style.visibility</p:attrName>
                                        </p:attrNameLst>
                                      </p:cBhvr>
                                      <p:to>
                                        <p:strVal val="visible"/>
                                      </p:to>
                                    </p:set>
                                    <p:anim calcmode="lin" valueType="num">
                                      <p:cBhvr additive="base">
                                        <p:cTn id="19" dur="500" fill="hold"/>
                                        <p:tgtEl>
                                          <p:spTgt spid="9933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933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9331">
                                            <p:txEl>
                                              <p:pRg st="3" end="3"/>
                                            </p:txEl>
                                          </p:spTgt>
                                        </p:tgtEl>
                                        <p:attrNameLst>
                                          <p:attrName>style.visibility</p:attrName>
                                        </p:attrNameLst>
                                      </p:cBhvr>
                                      <p:to>
                                        <p:strVal val="visible"/>
                                      </p:to>
                                    </p:set>
                                    <p:anim calcmode="lin" valueType="num">
                                      <p:cBhvr additive="base">
                                        <p:cTn id="25" dur="500" fill="hold"/>
                                        <p:tgtEl>
                                          <p:spTgt spid="9933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933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9331">
                                            <p:txEl>
                                              <p:pRg st="4" end="4"/>
                                            </p:txEl>
                                          </p:spTgt>
                                        </p:tgtEl>
                                        <p:attrNameLst>
                                          <p:attrName>style.visibility</p:attrName>
                                        </p:attrNameLst>
                                      </p:cBhvr>
                                      <p:to>
                                        <p:strVal val="visible"/>
                                      </p:to>
                                    </p:set>
                                    <p:anim calcmode="lin" valueType="num">
                                      <p:cBhvr additive="base">
                                        <p:cTn id="31" dur="500" fill="hold"/>
                                        <p:tgtEl>
                                          <p:spTgt spid="9933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9933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209800" y="152400"/>
            <a:ext cx="7772400" cy="838200"/>
          </a:xfrm>
          <a:effectLst>
            <a:outerShdw dist="28398" dir="1593903" algn="ctr" rotWithShape="0">
              <a:srgbClr val="FFFF00"/>
            </a:outerShdw>
          </a:effectLst>
        </p:spPr>
        <p:txBody>
          <a:bodyPr>
            <a:normAutofit fontScale="90000"/>
          </a:bodyPr>
          <a:lstStyle/>
          <a:p>
            <a:pPr eaLnBrk="1" hangingPunct="1"/>
            <a:r>
              <a:rPr lang="fr-FR" altLang="fr-FR" sz="3200" dirty="0" smtClean="0"/>
              <a:t>1 ) L’air, ce n’est pas du vide : c’est de la matière gazeuse</a:t>
            </a:r>
            <a:endParaRPr lang="fr-FR" altLang="fr-FR" sz="3200" dirty="0"/>
          </a:p>
        </p:txBody>
      </p:sp>
      <p:sp>
        <p:nvSpPr>
          <p:cNvPr id="6147" name="Rectangle 3"/>
          <p:cNvSpPr>
            <a:spLocks noGrp="1" noChangeArrowheads="1"/>
          </p:cNvSpPr>
          <p:nvPr>
            <p:ph type="body" idx="1"/>
          </p:nvPr>
        </p:nvSpPr>
        <p:spPr>
          <a:xfrm>
            <a:off x="2136630" y="1293090"/>
            <a:ext cx="8915400" cy="5564909"/>
          </a:xfrm>
          <a:effectLst>
            <a:outerShdw dist="28398" dir="1593903" algn="ctr" rotWithShape="0">
              <a:srgbClr val="FFFF00"/>
            </a:outerShdw>
          </a:effectLst>
        </p:spPr>
        <p:txBody>
          <a:bodyPr/>
          <a:lstStyle/>
          <a:p>
            <a:pPr algn="just" eaLnBrk="1" hangingPunct="1">
              <a:buFontTx/>
              <a:buNone/>
            </a:pPr>
            <a:endParaRPr lang="fr-FR" altLang="fr-FR" dirty="0" smtClean="0">
              <a:solidFill>
                <a:srgbClr val="000000"/>
              </a:solidFill>
              <a:cs typeface="Times New Roman" panose="02020603050405020304" pitchFamily="18" charset="0"/>
            </a:endParaRPr>
          </a:p>
          <a:p>
            <a:pPr algn="just" eaLnBrk="1" hangingPunct="1">
              <a:buFontTx/>
              <a:buNone/>
            </a:pPr>
            <a:r>
              <a:rPr lang="fr-FR" altLang="fr-FR" dirty="0" smtClean="0">
                <a:solidFill>
                  <a:srgbClr val="000000"/>
                </a:solidFill>
                <a:cs typeface="Times New Roman" panose="02020603050405020304" pitchFamily="18" charset="0"/>
              </a:rPr>
              <a:t>L’air résiste au mouvement (main à la portière).</a:t>
            </a:r>
            <a:endParaRPr lang="fr-FR" altLang="fr-FR" dirty="0">
              <a:solidFill>
                <a:srgbClr val="000000"/>
              </a:solidFill>
              <a:cs typeface="Times New Roman" panose="02020603050405020304" pitchFamily="18" charset="0"/>
            </a:endParaRPr>
          </a:p>
          <a:p>
            <a:pPr algn="just" eaLnBrk="1" hangingPunct="1">
              <a:buFontTx/>
              <a:buNone/>
            </a:pPr>
            <a:endParaRPr lang="fr-FR" altLang="fr-FR" dirty="0" smtClean="0">
              <a:solidFill>
                <a:srgbClr val="000000"/>
              </a:solidFill>
              <a:cs typeface="Times New Roman" panose="02020603050405020304" pitchFamily="18" charset="0"/>
            </a:endParaRPr>
          </a:p>
          <a:p>
            <a:pPr algn="just" eaLnBrk="1" hangingPunct="1">
              <a:buFontTx/>
              <a:buNone/>
            </a:pPr>
            <a:r>
              <a:rPr lang="fr-FR" altLang="fr-FR" dirty="0" smtClean="0">
                <a:solidFill>
                  <a:srgbClr val="000000"/>
                </a:solidFill>
                <a:cs typeface="Times New Roman" panose="02020603050405020304" pitchFamily="18" charset="0"/>
              </a:rPr>
              <a:t>L’atmosphère terrestre est une couche de gaz entourant la terre. On considère que sa constitution est la suivante :</a:t>
            </a:r>
          </a:p>
          <a:p>
            <a:pPr algn="just" eaLnBrk="1" hangingPunct="1">
              <a:buFontTx/>
              <a:buNone/>
            </a:pPr>
            <a:r>
              <a:rPr lang="fr-FR" altLang="fr-FR" dirty="0" smtClean="0">
                <a:solidFill>
                  <a:srgbClr val="000000"/>
                </a:solidFill>
                <a:cs typeface="Times New Roman" panose="02020603050405020304" pitchFamily="18" charset="0"/>
              </a:rPr>
              <a:t>		</a:t>
            </a:r>
            <a:r>
              <a:rPr lang="fr-FR" altLang="fr-FR" b="1" dirty="0" smtClean="0">
                <a:solidFill>
                  <a:srgbClr val="000000"/>
                </a:solidFill>
                <a:cs typeface="Times New Roman" panose="02020603050405020304" pitchFamily="18" charset="0"/>
              </a:rPr>
              <a:t>- 78 % de diazote (N</a:t>
            </a:r>
            <a:r>
              <a:rPr lang="fr-FR" altLang="fr-FR" b="1" baseline="-30000" dirty="0" smtClean="0">
                <a:solidFill>
                  <a:srgbClr val="000000"/>
                </a:solidFill>
                <a:cs typeface="Times New Roman" panose="02020603050405020304" pitchFamily="18" charset="0"/>
              </a:rPr>
              <a:t>2</a:t>
            </a:r>
            <a:r>
              <a:rPr lang="fr-FR" altLang="fr-FR" b="1" dirty="0" smtClean="0">
                <a:solidFill>
                  <a:srgbClr val="000000"/>
                </a:solidFill>
                <a:cs typeface="Times New Roman" panose="02020603050405020304" pitchFamily="18" charset="0"/>
              </a:rPr>
              <a:t>)</a:t>
            </a:r>
            <a:endParaRPr lang="fr-FR" altLang="fr-FR" dirty="0" smtClean="0">
              <a:solidFill>
                <a:srgbClr val="000000"/>
              </a:solidFill>
              <a:cs typeface="Times New Roman" panose="02020603050405020304" pitchFamily="18" charset="0"/>
            </a:endParaRPr>
          </a:p>
          <a:p>
            <a:pPr algn="just" eaLnBrk="1" hangingPunct="1">
              <a:buFontTx/>
              <a:buNone/>
            </a:pPr>
            <a:r>
              <a:rPr lang="fr-FR" altLang="fr-FR" b="1" dirty="0" smtClean="0">
                <a:solidFill>
                  <a:srgbClr val="000000"/>
                </a:solidFill>
                <a:cs typeface="Times New Roman" panose="02020603050405020304" pitchFamily="18" charset="0"/>
              </a:rPr>
              <a:t>		- 21% de dioxygène (O</a:t>
            </a:r>
            <a:r>
              <a:rPr lang="fr-FR" altLang="fr-FR" b="1" baseline="-30000" dirty="0" smtClean="0">
                <a:solidFill>
                  <a:srgbClr val="000000"/>
                </a:solidFill>
                <a:cs typeface="Times New Roman" panose="02020603050405020304" pitchFamily="18" charset="0"/>
              </a:rPr>
              <a:t>2</a:t>
            </a:r>
            <a:r>
              <a:rPr lang="fr-FR" altLang="fr-FR" b="1" dirty="0" smtClean="0">
                <a:solidFill>
                  <a:srgbClr val="000000"/>
                </a:solidFill>
                <a:cs typeface="Times New Roman" panose="02020603050405020304" pitchFamily="18" charset="0"/>
              </a:rPr>
              <a:t>)</a:t>
            </a:r>
            <a:endParaRPr lang="fr-FR" altLang="fr-FR" dirty="0" smtClean="0">
              <a:solidFill>
                <a:srgbClr val="000000"/>
              </a:solidFill>
              <a:cs typeface="Times New Roman" panose="02020603050405020304" pitchFamily="18" charset="0"/>
            </a:endParaRPr>
          </a:p>
          <a:p>
            <a:pPr algn="just" eaLnBrk="1" hangingPunct="1">
              <a:buFontTx/>
              <a:buNone/>
            </a:pPr>
            <a:r>
              <a:rPr lang="fr-FR" altLang="fr-FR" b="1" dirty="0" smtClean="0">
                <a:solidFill>
                  <a:srgbClr val="000000"/>
                </a:solidFill>
                <a:cs typeface="Times New Roman" panose="02020603050405020304" pitchFamily="18" charset="0"/>
              </a:rPr>
              <a:t>		- 1 % de gaz divers ( Ar, CO</a:t>
            </a:r>
            <a:r>
              <a:rPr lang="fr-FR" altLang="fr-FR" b="1" baseline="-30000" dirty="0" smtClean="0">
                <a:solidFill>
                  <a:srgbClr val="000000"/>
                </a:solidFill>
                <a:cs typeface="Times New Roman" panose="02020603050405020304" pitchFamily="18" charset="0"/>
              </a:rPr>
              <a:t>2</a:t>
            </a:r>
            <a:r>
              <a:rPr lang="fr-FR" altLang="fr-FR" b="1" dirty="0" smtClean="0">
                <a:solidFill>
                  <a:srgbClr val="000000"/>
                </a:solidFill>
                <a:cs typeface="Times New Roman" panose="02020603050405020304" pitchFamily="18" charset="0"/>
              </a:rPr>
              <a:t>, ...)</a:t>
            </a:r>
          </a:p>
          <a:p>
            <a:pPr algn="just" eaLnBrk="1" hangingPunct="1">
              <a:buFontTx/>
              <a:buNone/>
            </a:pPr>
            <a:r>
              <a:rPr lang="fr-FR" altLang="fr-FR" b="1" dirty="0" smtClean="0">
                <a:solidFill>
                  <a:srgbClr val="000000"/>
                </a:solidFill>
                <a:cs typeface="Times New Roman" panose="02020603050405020304" pitchFamily="18" charset="0"/>
              </a:rPr>
              <a:t>Et</a:t>
            </a:r>
          </a:p>
          <a:p>
            <a:pPr algn="just" eaLnBrk="1" hangingPunct="1">
              <a:buFontTx/>
              <a:buNone/>
            </a:pPr>
            <a:r>
              <a:rPr lang="fr-FR" altLang="fr-FR" b="1" dirty="0">
                <a:solidFill>
                  <a:srgbClr val="000000"/>
                </a:solidFill>
                <a:cs typeface="Times New Roman" panose="02020603050405020304" pitchFamily="18" charset="0"/>
              </a:rPr>
              <a:t>	</a:t>
            </a:r>
            <a:r>
              <a:rPr lang="fr-FR" altLang="fr-FR" b="1" dirty="0" smtClean="0">
                <a:solidFill>
                  <a:srgbClr val="000000"/>
                </a:solidFill>
                <a:cs typeface="Times New Roman" panose="02020603050405020304" pitchFamily="18" charset="0"/>
              </a:rPr>
              <a:t>- de l’eau en quantité variable, sous plusieurs formes</a:t>
            </a:r>
          </a:p>
          <a:p>
            <a:pPr algn="just" eaLnBrk="1" hangingPunct="1">
              <a:buFontTx/>
              <a:buNone/>
            </a:pPr>
            <a:endParaRPr lang="fr-FR" altLang="fr-FR" b="1" dirty="0">
              <a:solidFill>
                <a:srgbClr val="000000"/>
              </a:solidFill>
              <a:cs typeface="Times New Roman" panose="02020603050405020304" pitchFamily="18" charset="0"/>
            </a:endParaRPr>
          </a:p>
        </p:txBody>
      </p:sp>
    </p:spTree>
    <p:extLst>
      <p:ext uri="{BB962C8B-B14F-4D97-AF65-F5344CB8AC3E}">
        <p14:creationId xmlns:p14="http://schemas.microsoft.com/office/powerpoint/2010/main" val="178401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147">
                                            <p:txEl>
                                              <p:pRg st="1" end="1"/>
                                            </p:txEl>
                                          </p:spTgt>
                                        </p:tgtEl>
                                        <p:attrNameLst>
                                          <p:attrName>style.visibility</p:attrName>
                                        </p:attrNameLst>
                                      </p:cBhvr>
                                      <p:to>
                                        <p:strVal val="visible"/>
                                      </p:to>
                                    </p:set>
                                    <p:anim calcmode="lin" valueType="num">
                                      <p:cBhvr additive="base">
                                        <p:cTn id="7" dur="500" fill="hold"/>
                                        <p:tgtEl>
                                          <p:spTgt spid="6147">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14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147">
                                            <p:txEl>
                                              <p:pRg st="3" end="3"/>
                                            </p:txEl>
                                          </p:spTgt>
                                        </p:tgtEl>
                                        <p:attrNameLst>
                                          <p:attrName>style.visibility</p:attrName>
                                        </p:attrNameLst>
                                      </p:cBhvr>
                                      <p:to>
                                        <p:strVal val="visible"/>
                                      </p:to>
                                    </p:set>
                                    <p:anim calcmode="lin" valueType="num">
                                      <p:cBhvr additive="base">
                                        <p:cTn id="13" dur="500" fill="hold"/>
                                        <p:tgtEl>
                                          <p:spTgt spid="6147">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14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147">
                                            <p:txEl>
                                              <p:pRg st="4" end="4"/>
                                            </p:txEl>
                                          </p:spTgt>
                                        </p:tgtEl>
                                        <p:attrNameLst>
                                          <p:attrName>style.visibility</p:attrName>
                                        </p:attrNameLst>
                                      </p:cBhvr>
                                      <p:to>
                                        <p:strVal val="visible"/>
                                      </p:to>
                                    </p:set>
                                    <p:anim calcmode="lin" valueType="num">
                                      <p:cBhvr additive="base">
                                        <p:cTn id="19" dur="500" fill="hold"/>
                                        <p:tgtEl>
                                          <p:spTgt spid="6147">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14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147">
                                            <p:txEl>
                                              <p:pRg st="5" end="5"/>
                                            </p:txEl>
                                          </p:spTgt>
                                        </p:tgtEl>
                                        <p:attrNameLst>
                                          <p:attrName>style.visibility</p:attrName>
                                        </p:attrNameLst>
                                      </p:cBhvr>
                                      <p:to>
                                        <p:strVal val="visible"/>
                                      </p:to>
                                    </p:set>
                                    <p:anim calcmode="lin" valueType="num">
                                      <p:cBhvr additive="base">
                                        <p:cTn id="25" dur="500" fill="hold"/>
                                        <p:tgtEl>
                                          <p:spTgt spid="6147">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14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147">
                                            <p:txEl>
                                              <p:pRg st="6" end="6"/>
                                            </p:txEl>
                                          </p:spTgt>
                                        </p:tgtEl>
                                        <p:attrNameLst>
                                          <p:attrName>style.visibility</p:attrName>
                                        </p:attrNameLst>
                                      </p:cBhvr>
                                      <p:to>
                                        <p:strVal val="visible"/>
                                      </p:to>
                                    </p:set>
                                    <p:anim calcmode="lin" valueType="num">
                                      <p:cBhvr additive="base">
                                        <p:cTn id="31" dur="500" fill="hold"/>
                                        <p:tgtEl>
                                          <p:spTgt spid="6147">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14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147">
                                            <p:txEl>
                                              <p:pRg st="7" end="7"/>
                                            </p:txEl>
                                          </p:spTgt>
                                        </p:tgtEl>
                                        <p:attrNameLst>
                                          <p:attrName>style.visibility</p:attrName>
                                        </p:attrNameLst>
                                      </p:cBhvr>
                                      <p:to>
                                        <p:strVal val="visible"/>
                                      </p:to>
                                    </p:set>
                                    <p:anim calcmode="lin" valueType="num">
                                      <p:cBhvr additive="base">
                                        <p:cTn id="37" dur="500" fill="hold"/>
                                        <p:tgtEl>
                                          <p:spTgt spid="6147">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147">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6147">
                                            <p:txEl>
                                              <p:pRg st="8" end="8"/>
                                            </p:txEl>
                                          </p:spTgt>
                                        </p:tgtEl>
                                        <p:attrNameLst>
                                          <p:attrName>style.visibility</p:attrName>
                                        </p:attrNameLst>
                                      </p:cBhvr>
                                      <p:to>
                                        <p:strVal val="visible"/>
                                      </p:to>
                                    </p:set>
                                    <p:anim calcmode="lin" valueType="num">
                                      <p:cBhvr additive="base">
                                        <p:cTn id="43" dur="500" fill="hold"/>
                                        <p:tgtEl>
                                          <p:spTgt spid="6147">
                                            <p:txEl>
                                              <p:pRg st="8" end="8"/>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6147">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2209800" y="152400"/>
            <a:ext cx="7772400" cy="838200"/>
          </a:xfrm>
          <a:effectLst>
            <a:outerShdw dist="28398" dir="1593903" algn="ctr" rotWithShape="0">
              <a:srgbClr val="FFFF00"/>
            </a:outerShdw>
          </a:effectLst>
        </p:spPr>
        <p:txBody>
          <a:bodyPr>
            <a:normAutofit/>
          </a:bodyPr>
          <a:lstStyle/>
          <a:p>
            <a:pPr eaLnBrk="1" hangingPunct="1"/>
            <a:r>
              <a:rPr lang="fr-FR" altLang="fr-FR" sz="3200" dirty="0" smtClean="0"/>
              <a:t>9)</a:t>
            </a:r>
            <a:r>
              <a:rPr lang="fr-FR" altLang="fr-FR" sz="3200" dirty="0"/>
              <a:t> </a:t>
            </a:r>
            <a:r>
              <a:rPr lang="fr-FR" altLang="fr-FR" sz="3200" dirty="0" smtClean="0"/>
              <a:t>Déviation</a:t>
            </a:r>
            <a:r>
              <a:rPr lang="fr-FR" altLang="fr-FR" sz="3200" dirty="0" smtClean="0"/>
              <a:t> </a:t>
            </a:r>
            <a:r>
              <a:rPr lang="fr-FR" altLang="fr-FR" sz="3200" dirty="0"/>
              <a:t>du vent</a:t>
            </a:r>
          </a:p>
        </p:txBody>
      </p:sp>
      <p:sp>
        <p:nvSpPr>
          <p:cNvPr id="100355" name="Rectangle 3"/>
          <p:cNvSpPr>
            <a:spLocks noGrp="1" noChangeArrowheads="1"/>
          </p:cNvSpPr>
          <p:nvPr>
            <p:ph type="body" idx="1"/>
          </p:nvPr>
        </p:nvSpPr>
        <p:spPr>
          <a:xfrm>
            <a:off x="2057400" y="1752600"/>
            <a:ext cx="7924800" cy="4419600"/>
          </a:xfrm>
          <a:effectLst>
            <a:outerShdw dist="28398" dir="1593903" algn="ctr" rotWithShape="0">
              <a:srgbClr val="FFFF00"/>
            </a:outerShdw>
          </a:effectLst>
        </p:spPr>
        <p:txBody>
          <a:bodyPr/>
          <a:lstStyle/>
          <a:p>
            <a:pPr algn="just" eaLnBrk="1" hangingPunct="1">
              <a:lnSpc>
                <a:spcPct val="90000"/>
              </a:lnSpc>
              <a:buFontTx/>
              <a:buNone/>
            </a:pPr>
            <a:r>
              <a:rPr lang="fr-FR" altLang="fr-FR" b="1" u="sng" smtClean="0">
                <a:solidFill>
                  <a:srgbClr val="000000"/>
                </a:solidFill>
                <a:cs typeface="Arial" panose="020B0604020202020204" pitchFamily="34" charset="0"/>
              </a:rPr>
              <a:t>La force de CORIOLIS</a:t>
            </a:r>
          </a:p>
          <a:p>
            <a:pPr algn="just" eaLnBrk="1" hangingPunct="1">
              <a:lnSpc>
                <a:spcPct val="90000"/>
              </a:lnSpc>
            </a:pPr>
            <a:r>
              <a:rPr lang="fr-FR" altLang="fr-FR" smtClean="0">
                <a:solidFill>
                  <a:srgbClr val="000000"/>
                </a:solidFill>
                <a:cs typeface="Times New Roman" panose="02020603050405020304" pitchFamily="18" charset="0"/>
              </a:rPr>
              <a:t>Tout objet en mouvement dans l’hémisphère nord est dévié vers sa droite. (c’est le contraire dans l’hémisphère sud). Les particules d’air n’y font pas exception.</a:t>
            </a:r>
            <a:r>
              <a:rPr lang="fr-FR" altLang="fr-FR" b="1" smtClean="0">
                <a:solidFill>
                  <a:srgbClr val="000000"/>
                </a:solidFill>
                <a:cs typeface="Times New Roman" panose="02020603050405020304" pitchFamily="18" charset="0"/>
              </a:rPr>
              <a:t> </a:t>
            </a:r>
          </a:p>
          <a:p>
            <a:pPr algn="just" eaLnBrk="1" hangingPunct="1">
              <a:lnSpc>
                <a:spcPct val="90000"/>
              </a:lnSpc>
            </a:pPr>
            <a:r>
              <a:rPr lang="fr-FR" altLang="fr-FR" smtClean="0">
                <a:solidFill>
                  <a:srgbClr val="000000"/>
                </a:solidFill>
                <a:cs typeface="Times New Roman" panose="02020603050405020304" pitchFamily="18" charset="0"/>
              </a:rPr>
              <a:t>Lors de son déplacement des hautes vers les basses pressions, l’air est dévié vers </a:t>
            </a:r>
            <a:r>
              <a:rPr lang="fr-FR" altLang="fr-FR" b="1" smtClean="0">
                <a:solidFill>
                  <a:srgbClr val="000000"/>
                </a:solidFill>
                <a:cs typeface="Times New Roman" panose="02020603050405020304" pitchFamily="18" charset="0"/>
              </a:rPr>
              <a:t>la droite</a:t>
            </a:r>
            <a:r>
              <a:rPr lang="fr-FR" altLang="fr-FR" smtClean="0">
                <a:solidFill>
                  <a:srgbClr val="000000"/>
                </a:solidFill>
                <a:cs typeface="Times New Roman" panose="02020603050405020304" pitchFamily="18" charset="0"/>
              </a:rPr>
              <a:t> dans l’hémisphère nord et vers </a:t>
            </a:r>
            <a:r>
              <a:rPr lang="fr-FR" altLang="fr-FR" b="1" smtClean="0">
                <a:solidFill>
                  <a:srgbClr val="000000"/>
                </a:solidFill>
                <a:cs typeface="Times New Roman" panose="02020603050405020304" pitchFamily="18" charset="0"/>
              </a:rPr>
              <a:t>la gauche</a:t>
            </a:r>
            <a:r>
              <a:rPr lang="fr-FR" altLang="fr-FR" smtClean="0">
                <a:solidFill>
                  <a:srgbClr val="000000"/>
                </a:solidFill>
                <a:cs typeface="Times New Roman" panose="02020603050405020304" pitchFamily="18" charset="0"/>
              </a:rPr>
              <a:t> dans l’hémisphère sud.</a:t>
            </a:r>
            <a:endParaRPr lang="fr-FR" altLang="fr-FR" smtClean="0"/>
          </a:p>
        </p:txBody>
      </p:sp>
    </p:spTree>
    <p:extLst>
      <p:ext uri="{BB962C8B-B14F-4D97-AF65-F5344CB8AC3E}">
        <p14:creationId xmlns:p14="http://schemas.microsoft.com/office/powerpoint/2010/main" val="29350455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0355">
                                            <p:txEl>
                                              <p:pRg st="0" end="0"/>
                                            </p:txEl>
                                          </p:spTgt>
                                        </p:tgtEl>
                                        <p:attrNameLst>
                                          <p:attrName>style.visibility</p:attrName>
                                        </p:attrNameLst>
                                      </p:cBhvr>
                                      <p:to>
                                        <p:strVal val="visible"/>
                                      </p:to>
                                    </p:set>
                                    <p:anim calcmode="lin" valueType="num">
                                      <p:cBhvr additive="base">
                                        <p:cTn id="7" dur="500" fill="hold"/>
                                        <p:tgtEl>
                                          <p:spTgt spid="1003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03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0355">
                                            <p:txEl>
                                              <p:pRg st="1" end="1"/>
                                            </p:txEl>
                                          </p:spTgt>
                                        </p:tgtEl>
                                        <p:attrNameLst>
                                          <p:attrName>style.visibility</p:attrName>
                                        </p:attrNameLst>
                                      </p:cBhvr>
                                      <p:to>
                                        <p:strVal val="visible"/>
                                      </p:to>
                                    </p:set>
                                    <p:anim calcmode="lin" valueType="num">
                                      <p:cBhvr additive="base">
                                        <p:cTn id="13" dur="500" fill="hold"/>
                                        <p:tgtEl>
                                          <p:spTgt spid="10035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035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0355">
                                            <p:txEl>
                                              <p:pRg st="2" end="2"/>
                                            </p:txEl>
                                          </p:spTgt>
                                        </p:tgtEl>
                                        <p:attrNameLst>
                                          <p:attrName>style.visibility</p:attrName>
                                        </p:attrNameLst>
                                      </p:cBhvr>
                                      <p:to>
                                        <p:strVal val="visible"/>
                                      </p:to>
                                    </p:set>
                                    <p:anim calcmode="lin" valueType="num">
                                      <p:cBhvr additive="base">
                                        <p:cTn id="19" dur="500" fill="hold"/>
                                        <p:tgtEl>
                                          <p:spTgt spid="10035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035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026"/>
          <p:cNvSpPr>
            <a:spLocks noGrp="1" noChangeArrowheads="1"/>
          </p:cNvSpPr>
          <p:nvPr>
            <p:ph type="title"/>
          </p:nvPr>
        </p:nvSpPr>
        <p:spPr>
          <a:xfrm>
            <a:off x="2209800" y="152400"/>
            <a:ext cx="7772400" cy="838200"/>
          </a:xfrm>
          <a:effectLst>
            <a:outerShdw dist="28398" dir="1593903" algn="ctr" rotWithShape="0">
              <a:srgbClr val="FFFF00"/>
            </a:outerShdw>
          </a:effectLst>
        </p:spPr>
        <p:txBody>
          <a:bodyPr>
            <a:normAutofit/>
          </a:bodyPr>
          <a:lstStyle/>
          <a:p>
            <a:pPr eaLnBrk="1" hangingPunct="1"/>
            <a:r>
              <a:rPr lang="fr-FR" altLang="fr-FR" sz="3200" dirty="0" smtClean="0"/>
              <a:t>9)</a:t>
            </a:r>
            <a:r>
              <a:rPr lang="fr-FR" altLang="fr-FR" sz="3200" dirty="0" smtClean="0"/>
              <a:t> Les vents météo</a:t>
            </a:r>
            <a:endParaRPr lang="fr-FR" altLang="fr-FR" sz="3200" dirty="0"/>
          </a:p>
        </p:txBody>
      </p:sp>
      <p:sp>
        <p:nvSpPr>
          <p:cNvPr id="38915" name="Rectangle 1027"/>
          <p:cNvSpPr>
            <a:spLocks noGrp="1" noChangeArrowheads="1"/>
          </p:cNvSpPr>
          <p:nvPr>
            <p:ph type="body" idx="1"/>
          </p:nvPr>
        </p:nvSpPr>
        <p:spPr>
          <a:xfrm>
            <a:off x="1828800" y="1219200"/>
            <a:ext cx="8610600" cy="1143000"/>
          </a:xfrm>
          <a:effectLst>
            <a:outerShdw dist="28398" dir="1593903" algn="ctr" rotWithShape="0">
              <a:srgbClr val="FFFF00"/>
            </a:outerShdw>
          </a:effectLst>
        </p:spPr>
        <p:txBody>
          <a:bodyPr/>
          <a:lstStyle/>
          <a:p>
            <a:pPr algn="just" eaLnBrk="1" hangingPunct="1">
              <a:buFontTx/>
              <a:buNone/>
            </a:pPr>
            <a:r>
              <a:rPr lang="fr-FR" altLang="fr-FR" dirty="0" smtClean="0">
                <a:solidFill>
                  <a:srgbClr val="000000"/>
                </a:solidFill>
                <a:cs typeface="Times New Roman" panose="02020603050405020304" pitchFamily="18" charset="0"/>
              </a:rPr>
              <a:t>L’action de ces trois forces a pour conséquence de stabiliser la direction du vent :</a:t>
            </a:r>
            <a:endParaRPr lang="fr-FR" altLang="fr-FR" dirty="0" smtClean="0"/>
          </a:p>
        </p:txBody>
      </p:sp>
      <p:pic>
        <p:nvPicPr>
          <p:cNvPr id="38916" name="Picture 10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667001"/>
            <a:ext cx="8305800" cy="38068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26195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2209800" y="152400"/>
            <a:ext cx="7772400" cy="838200"/>
          </a:xfrm>
          <a:effectLst>
            <a:outerShdw dist="28398" dir="1593903" algn="ctr" rotWithShape="0">
              <a:srgbClr val="FFFF00"/>
            </a:outerShdw>
          </a:effectLst>
        </p:spPr>
        <p:txBody>
          <a:bodyPr>
            <a:normAutofit/>
          </a:bodyPr>
          <a:lstStyle/>
          <a:p>
            <a:pPr eaLnBrk="1" hangingPunct="1"/>
            <a:r>
              <a:rPr lang="fr-FR" altLang="fr-FR" sz="3200" dirty="0" smtClean="0"/>
              <a:t>9) Le vent météo</a:t>
            </a:r>
            <a:endParaRPr lang="fr-FR" altLang="fr-FR" sz="3200" dirty="0"/>
          </a:p>
        </p:txBody>
      </p:sp>
      <p:sp>
        <p:nvSpPr>
          <p:cNvPr id="103427" name="Rectangle 3"/>
          <p:cNvSpPr>
            <a:spLocks noGrp="1" noChangeArrowheads="1"/>
          </p:cNvSpPr>
          <p:nvPr>
            <p:ph type="body" idx="1"/>
          </p:nvPr>
        </p:nvSpPr>
        <p:spPr>
          <a:xfrm>
            <a:off x="1905000" y="1524000"/>
            <a:ext cx="8458200" cy="4876800"/>
          </a:xfrm>
          <a:effectLst>
            <a:outerShdw dist="28398" dir="1593903" algn="ctr" rotWithShape="0">
              <a:srgbClr val="FFFF00"/>
            </a:outerShdw>
          </a:effectLst>
        </p:spPr>
        <p:txBody>
          <a:bodyPr/>
          <a:lstStyle/>
          <a:p>
            <a:pPr algn="just" eaLnBrk="1" hangingPunct="1"/>
            <a:r>
              <a:rPr lang="fr-FR" altLang="fr-FR" b="1" dirty="0" smtClean="0">
                <a:solidFill>
                  <a:srgbClr val="000000"/>
                </a:solidFill>
                <a:cs typeface="Times New Roman" panose="02020603050405020304" pitchFamily="18" charset="0"/>
              </a:rPr>
              <a:t>Le vent se stabilise dans une direction tangente aux isobares</a:t>
            </a:r>
            <a:r>
              <a:rPr lang="fr-FR" altLang="fr-FR" dirty="0" smtClean="0">
                <a:solidFill>
                  <a:srgbClr val="000000"/>
                </a:solidFill>
                <a:cs typeface="Times New Roman" panose="02020603050405020304" pitchFamily="18" charset="0"/>
              </a:rPr>
              <a:t>. En réalité, il les coupe légèrement vers l’intérieur dans les dépressions et vers l’extérieur dans les anticyclones.</a:t>
            </a:r>
          </a:p>
          <a:p>
            <a:pPr algn="just" eaLnBrk="1" hangingPunct="1"/>
            <a:r>
              <a:rPr lang="fr-FR" altLang="fr-FR" b="1" dirty="0" smtClean="0">
                <a:solidFill>
                  <a:srgbClr val="000000"/>
                </a:solidFill>
                <a:cs typeface="Times New Roman" panose="02020603050405020304" pitchFamily="18" charset="0"/>
              </a:rPr>
              <a:t>Dans l’hémisphère nord il tourne dans le sens horaire (sens des aiguilles d’une montre) autour des anticyclones et dans le sens </a:t>
            </a:r>
            <a:r>
              <a:rPr lang="fr-FR" altLang="fr-FR" b="1" dirty="0" err="1" smtClean="0">
                <a:solidFill>
                  <a:srgbClr val="000000"/>
                </a:solidFill>
                <a:cs typeface="Times New Roman" panose="02020603050405020304" pitchFamily="18" charset="0"/>
              </a:rPr>
              <a:t>anti-horaire</a:t>
            </a:r>
            <a:r>
              <a:rPr lang="fr-FR" altLang="fr-FR" b="1" dirty="0" smtClean="0">
                <a:solidFill>
                  <a:srgbClr val="000000"/>
                </a:solidFill>
                <a:cs typeface="Times New Roman" panose="02020603050405020304" pitchFamily="18" charset="0"/>
              </a:rPr>
              <a:t> autour des dépressions.</a:t>
            </a:r>
            <a:endParaRPr lang="fr-FR" altLang="fr-FR" dirty="0" smtClean="0">
              <a:solidFill>
                <a:srgbClr val="000000"/>
              </a:solidFill>
              <a:cs typeface="Times New Roman" panose="02020603050405020304" pitchFamily="18" charset="0"/>
            </a:endParaRPr>
          </a:p>
          <a:p>
            <a:pPr algn="just" eaLnBrk="1" hangingPunct="1"/>
            <a:r>
              <a:rPr lang="fr-FR" altLang="fr-FR" b="1" dirty="0" smtClean="0">
                <a:solidFill>
                  <a:srgbClr val="000000"/>
                </a:solidFill>
                <a:cs typeface="Times New Roman" panose="02020603050405020304" pitchFamily="18" charset="0"/>
              </a:rPr>
              <a:t>Dans l’hémisphère sud c’est le contraire</a:t>
            </a:r>
            <a:r>
              <a:rPr lang="fr-FR" altLang="fr-FR" b="1" dirty="0" smtClean="0">
                <a:solidFill>
                  <a:srgbClr val="000000"/>
                </a:solidFill>
                <a:cs typeface="Times New Roman" panose="02020603050405020304" pitchFamily="18" charset="0"/>
              </a:rPr>
              <a:t>.</a:t>
            </a:r>
          </a:p>
          <a:p>
            <a:pPr algn="just" eaLnBrk="1" hangingPunct="1"/>
            <a:endParaRPr lang="fr-FR" altLang="fr-FR" b="1" dirty="0">
              <a:solidFill>
                <a:srgbClr val="000000"/>
              </a:solidFill>
              <a:cs typeface="Times New Roman" panose="02020603050405020304" pitchFamily="18" charset="0"/>
            </a:endParaRPr>
          </a:p>
          <a:p>
            <a:pPr algn="just" eaLnBrk="1" hangingPunct="1"/>
            <a:endParaRPr lang="fr-FR" altLang="fr-FR" b="1" dirty="0" smtClean="0">
              <a:solidFill>
                <a:srgbClr val="000000"/>
              </a:solidFill>
              <a:cs typeface="Times New Roman" panose="02020603050405020304" pitchFamily="18" charset="0"/>
            </a:endParaRPr>
          </a:p>
          <a:p>
            <a:pPr algn="just" eaLnBrk="1" hangingPunct="1"/>
            <a:r>
              <a:rPr lang="fr-FR" altLang="fr-FR" b="1" dirty="0" smtClean="0">
                <a:solidFill>
                  <a:srgbClr val="000000"/>
                </a:solidFill>
                <a:cs typeface="Times New Roman" panose="02020603050405020304" pitchFamily="18" charset="0"/>
              </a:rPr>
              <a:t>Remarque : si vous vous mettez à la place d’une molécule d’air, vous tournez toujours à droite dans l’hémisphère nord : en descendant vers le sol autour des anticyclones, et en remontant vers l’espace autour des dépressions …</a:t>
            </a:r>
            <a:endParaRPr lang="fr-FR" altLang="fr-FR" dirty="0" smtClean="0"/>
          </a:p>
        </p:txBody>
      </p:sp>
    </p:spTree>
    <p:extLst>
      <p:ext uri="{BB962C8B-B14F-4D97-AF65-F5344CB8AC3E}">
        <p14:creationId xmlns:p14="http://schemas.microsoft.com/office/powerpoint/2010/main" val="9104589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3427">
                                            <p:txEl>
                                              <p:pRg st="0" end="0"/>
                                            </p:txEl>
                                          </p:spTgt>
                                        </p:tgtEl>
                                        <p:attrNameLst>
                                          <p:attrName>style.visibility</p:attrName>
                                        </p:attrNameLst>
                                      </p:cBhvr>
                                      <p:to>
                                        <p:strVal val="visible"/>
                                      </p:to>
                                    </p:set>
                                    <p:anim calcmode="lin" valueType="num">
                                      <p:cBhvr additive="base">
                                        <p:cTn id="7" dur="500" fill="hold"/>
                                        <p:tgtEl>
                                          <p:spTgt spid="10342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34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3427">
                                            <p:txEl>
                                              <p:pRg st="1" end="1"/>
                                            </p:txEl>
                                          </p:spTgt>
                                        </p:tgtEl>
                                        <p:attrNameLst>
                                          <p:attrName>style.visibility</p:attrName>
                                        </p:attrNameLst>
                                      </p:cBhvr>
                                      <p:to>
                                        <p:strVal val="visible"/>
                                      </p:to>
                                    </p:set>
                                    <p:anim calcmode="lin" valueType="num">
                                      <p:cBhvr additive="base">
                                        <p:cTn id="13" dur="500" fill="hold"/>
                                        <p:tgtEl>
                                          <p:spTgt spid="10342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342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3427">
                                            <p:txEl>
                                              <p:pRg st="2" end="2"/>
                                            </p:txEl>
                                          </p:spTgt>
                                        </p:tgtEl>
                                        <p:attrNameLst>
                                          <p:attrName>style.visibility</p:attrName>
                                        </p:attrNameLst>
                                      </p:cBhvr>
                                      <p:to>
                                        <p:strVal val="visible"/>
                                      </p:to>
                                    </p:set>
                                    <p:anim calcmode="lin" valueType="num">
                                      <p:cBhvr additive="base">
                                        <p:cTn id="19" dur="500" fill="hold"/>
                                        <p:tgtEl>
                                          <p:spTgt spid="10342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342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3427">
                                            <p:txEl>
                                              <p:pRg st="5" end="5"/>
                                            </p:txEl>
                                          </p:spTgt>
                                        </p:tgtEl>
                                        <p:attrNameLst>
                                          <p:attrName>style.visibility</p:attrName>
                                        </p:attrNameLst>
                                      </p:cBhvr>
                                      <p:to>
                                        <p:strVal val="visible"/>
                                      </p:to>
                                    </p:set>
                                    <p:anim calcmode="lin" valueType="num">
                                      <p:cBhvr additive="base">
                                        <p:cTn id="25" dur="500" fill="hold"/>
                                        <p:tgtEl>
                                          <p:spTgt spid="103427">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342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7"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2209800" y="152400"/>
            <a:ext cx="7772400" cy="990600"/>
          </a:xfrm>
          <a:effectLst>
            <a:outerShdw dist="28398" dir="1593903" algn="ctr" rotWithShape="0">
              <a:srgbClr val="FFFF00"/>
            </a:outerShdw>
          </a:effectLst>
        </p:spPr>
        <p:txBody>
          <a:bodyPr>
            <a:normAutofit/>
          </a:bodyPr>
          <a:lstStyle/>
          <a:p>
            <a:pPr eaLnBrk="1" hangingPunct="1"/>
            <a:r>
              <a:rPr lang="fr-FR" altLang="fr-FR" sz="3200" dirty="0" smtClean="0"/>
              <a:t>9) </a:t>
            </a:r>
            <a:r>
              <a:rPr lang="fr-FR" altLang="fr-FR" sz="3200" dirty="0"/>
              <a:t>Les grands systèmes de vents</a:t>
            </a:r>
          </a:p>
        </p:txBody>
      </p:sp>
      <p:sp>
        <p:nvSpPr>
          <p:cNvPr id="15363" name="Rectangle 3"/>
          <p:cNvSpPr>
            <a:spLocks noGrp="1" noChangeArrowheads="1"/>
          </p:cNvSpPr>
          <p:nvPr>
            <p:ph type="body" idx="1"/>
          </p:nvPr>
        </p:nvSpPr>
        <p:spPr>
          <a:xfrm>
            <a:off x="1676400" y="1524000"/>
            <a:ext cx="3581400" cy="3352800"/>
          </a:xfrm>
          <a:effectLst>
            <a:outerShdw dist="28398" dir="1593903" algn="ctr" rotWithShape="0">
              <a:srgbClr val="FFFF00"/>
            </a:outerShdw>
          </a:effectLst>
        </p:spPr>
        <p:txBody>
          <a:bodyPr/>
          <a:lstStyle/>
          <a:p>
            <a:pPr algn="just" eaLnBrk="1" hangingPunct="1">
              <a:lnSpc>
                <a:spcPct val="90000"/>
              </a:lnSpc>
            </a:pPr>
            <a:r>
              <a:rPr lang="fr-FR" altLang="fr-FR" smtClean="0"/>
              <a:t>L’air chaud et léger de l’équateur s’élève.</a:t>
            </a:r>
          </a:p>
          <a:p>
            <a:pPr algn="just" eaLnBrk="1" hangingPunct="1">
              <a:lnSpc>
                <a:spcPct val="90000"/>
              </a:lnSpc>
            </a:pPr>
            <a:r>
              <a:rPr lang="fr-FR" altLang="fr-FR" smtClean="0"/>
              <a:t>L’air froid et dense des pôles le pousse et le remplace.</a:t>
            </a:r>
          </a:p>
        </p:txBody>
      </p:sp>
      <p:pic>
        <p:nvPicPr>
          <p:cNvPr id="419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1" y="1524001"/>
            <a:ext cx="5110163" cy="355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 Box 5"/>
          <p:cNvSpPr txBox="1">
            <a:spLocks noChangeArrowheads="1"/>
          </p:cNvSpPr>
          <p:nvPr/>
        </p:nvSpPr>
        <p:spPr bwMode="auto">
          <a:xfrm>
            <a:off x="1752600" y="4724401"/>
            <a:ext cx="8610600" cy="2062103"/>
          </a:xfrm>
          <a:prstGeom prst="rect">
            <a:avLst/>
          </a:prstGeom>
          <a:noFill/>
          <a:ln>
            <a:noFill/>
          </a:ln>
          <a:effectLst>
            <a:outerShdw dist="28398" dir="1593903" algn="ctr" rotWithShape="0">
              <a:srgbClr val="FFFF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Tx/>
              <a:buChar char="•"/>
            </a:pPr>
            <a:r>
              <a:rPr lang="fr-FR" altLang="fr-FR" sz="3200"/>
              <a:t>En altitude l’air équatorial se refroidit et redescend au niveau des pôles.</a:t>
            </a:r>
          </a:p>
          <a:p>
            <a:pPr eaLnBrk="1" hangingPunct="1">
              <a:buFontTx/>
              <a:buChar char="•"/>
            </a:pPr>
            <a:r>
              <a:rPr lang="fr-FR" altLang="fr-FR" sz="3200"/>
              <a:t>Dans sa descente l’air polaire se réchauffe et s’élève en arrivant à l’équateur.</a:t>
            </a:r>
          </a:p>
        </p:txBody>
      </p:sp>
    </p:spTree>
    <p:extLst>
      <p:ext uri="{BB962C8B-B14F-4D97-AF65-F5344CB8AC3E}">
        <p14:creationId xmlns:p14="http://schemas.microsoft.com/office/powerpoint/2010/main" val="34875340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363">
                                            <p:txEl>
                                              <p:pRg st="1" end="1"/>
                                            </p:txEl>
                                          </p:spTgt>
                                        </p:tgtEl>
                                        <p:attrNameLst>
                                          <p:attrName>style.visibility</p:attrName>
                                        </p:attrNameLst>
                                      </p:cBhvr>
                                      <p:to>
                                        <p:strVal val="visible"/>
                                      </p:to>
                                    </p:set>
                                    <p:anim calcmode="lin" valueType="num">
                                      <p:cBhvr additive="base">
                                        <p:cTn id="13" dur="500" fill="hold"/>
                                        <p:tgtEl>
                                          <p:spTgt spid="1536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36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365">
                                            <p:txEl>
                                              <p:pRg st="0" end="0"/>
                                            </p:txEl>
                                          </p:spTgt>
                                        </p:tgtEl>
                                        <p:attrNameLst>
                                          <p:attrName>style.visibility</p:attrName>
                                        </p:attrNameLst>
                                      </p:cBhvr>
                                      <p:to>
                                        <p:strVal val="visible"/>
                                      </p:to>
                                    </p:set>
                                    <p:anim calcmode="lin" valueType="num">
                                      <p:cBhvr additive="base">
                                        <p:cTn id="19" dur="500" fill="hold"/>
                                        <p:tgtEl>
                                          <p:spTgt spid="15365">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536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5365">
                                            <p:txEl>
                                              <p:pRg st="1" end="1"/>
                                            </p:txEl>
                                          </p:spTgt>
                                        </p:tgtEl>
                                        <p:attrNameLst>
                                          <p:attrName>style.visibility</p:attrName>
                                        </p:attrNameLst>
                                      </p:cBhvr>
                                      <p:to>
                                        <p:strVal val="visible"/>
                                      </p:to>
                                    </p:set>
                                    <p:anim calcmode="lin" valueType="num">
                                      <p:cBhvr additive="base">
                                        <p:cTn id="25" dur="500" fill="hold"/>
                                        <p:tgtEl>
                                          <p:spTgt spid="15365">
                                            <p:txEl>
                                              <p:pRg st="1" end="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536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autoUpdateAnimBg="0"/>
      <p:bldP spid="15365"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2209800" y="152400"/>
            <a:ext cx="7772400" cy="990600"/>
          </a:xfrm>
          <a:effectLst>
            <a:outerShdw dist="28398" dir="1593903" algn="ctr" rotWithShape="0">
              <a:srgbClr val="FFFF00"/>
            </a:outerShdw>
          </a:effectLst>
        </p:spPr>
        <p:txBody>
          <a:bodyPr>
            <a:normAutofit/>
          </a:bodyPr>
          <a:lstStyle/>
          <a:p>
            <a:pPr eaLnBrk="1" hangingPunct="1"/>
            <a:r>
              <a:rPr lang="fr-FR" altLang="fr-FR" sz="3200" dirty="0" smtClean="0"/>
              <a:t>9)Les </a:t>
            </a:r>
            <a:r>
              <a:rPr lang="fr-FR" altLang="fr-FR" sz="3200" dirty="0"/>
              <a:t>grands systèmes de vents</a:t>
            </a:r>
          </a:p>
        </p:txBody>
      </p:sp>
      <p:pic>
        <p:nvPicPr>
          <p:cNvPr id="43011"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l="-386" t="-513"/>
          <a:stretch>
            <a:fillRect/>
          </a:stretch>
        </p:blipFill>
        <p:spPr>
          <a:xfrm>
            <a:off x="5791200" y="1816100"/>
            <a:ext cx="4800600" cy="3670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5237" name="Text Box 5"/>
          <p:cNvSpPr txBox="1">
            <a:spLocks noChangeArrowheads="1"/>
          </p:cNvSpPr>
          <p:nvPr/>
        </p:nvSpPr>
        <p:spPr bwMode="auto">
          <a:xfrm>
            <a:off x="1600200" y="1524001"/>
            <a:ext cx="4191000" cy="4524315"/>
          </a:xfrm>
          <a:prstGeom prst="rect">
            <a:avLst/>
          </a:prstGeom>
          <a:noFill/>
          <a:ln>
            <a:noFill/>
          </a:ln>
          <a:effectLst>
            <a:outerShdw dist="28398" dir="1593903" algn="ctr" rotWithShape="0">
              <a:srgbClr val="FFFF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buFontTx/>
              <a:buChar char="•"/>
            </a:pPr>
            <a:r>
              <a:rPr lang="fr-FR" altLang="fr-FR" sz="3200"/>
              <a:t>En pratique , il se forme trois </a:t>
            </a:r>
            <a:r>
              <a:rPr lang="fr-FR" altLang="fr-FR" sz="3200" b="1"/>
              <a:t>cellules convectives</a:t>
            </a:r>
            <a:r>
              <a:rPr lang="fr-FR" altLang="fr-FR" sz="3200"/>
              <a:t> entre les pôles et l’équateur.</a:t>
            </a:r>
          </a:p>
          <a:p>
            <a:pPr algn="just" eaLnBrk="1" hangingPunct="1">
              <a:buFontTx/>
              <a:buChar char="•"/>
            </a:pPr>
            <a:r>
              <a:rPr lang="fr-FR" altLang="fr-FR" sz="3200"/>
              <a:t> Cellules de HADLEY.</a:t>
            </a:r>
          </a:p>
          <a:p>
            <a:pPr algn="just" eaLnBrk="1" hangingPunct="1">
              <a:buFontTx/>
              <a:buChar char="•"/>
            </a:pPr>
            <a:r>
              <a:rPr lang="fr-FR" altLang="fr-FR" sz="3200"/>
              <a:t>Traduit assez bien la circulation atmosphérique à grande échelle.</a:t>
            </a:r>
          </a:p>
        </p:txBody>
      </p:sp>
    </p:spTree>
    <p:extLst>
      <p:ext uri="{BB962C8B-B14F-4D97-AF65-F5344CB8AC3E}">
        <p14:creationId xmlns:p14="http://schemas.microsoft.com/office/powerpoint/2010/main" val="20009313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5237">
                                            <p:txEl>
                                              <p:pRg st="0" end="0"/>
                                            </p:txEl>
                                          </p:spTgt>
                                        </p:tgtEl>
                                        <p:attrNameLst>
                                          <p:attrName>style.visibility</p:attrName>
                                        </p:attrNameLst>
                                      </p:cBhvr>
                                      <p:to>
                                        <p:strVal val="visible"/>
                                      </p:to>
                                    </p:set>
                                    <p:anim calcmode="lin" valueType="num">
                                      <p:cBhvr additive="base">
                                        <p:cTn id="7" dur="500" fill="hold"/>
                                        <p:tgtEl>
                                          <p:spTgt spid="9523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523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5237">
                                            <p:txEl>
                                              <p:pRg st="1" end="1"/>
                                            </p:txEl>
                                          </p:spTgt>
                                        </p:tgtEl>
                                        <p:attrNameLst>
                                          <p:attrName>style.visibility</p:attrName>
                                        </p:attrNameLst>
                                      </p:cBhvr>
                                      <p:to>
                                        <p:strVal val="visible"/>
                                      </p:to>
                                    </p:set>
                                    <p:anim calcmode="lin" valueType="num">
                                      <p:cBhvr additive="base">
                                        <p:cTn id="13" dur="500" fill="hold"/>
                                        <p:tgtEl>
                                          <p:spTgt spid="9523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523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5237">
                                            <p:txEl>
                                              <p:pRg st="2" end="2"/>
                                            </p:txEl>
                                          </p:spTgt>
                                        </p:tgtEl>
                                        <p:attrNameLst>
                                          <p:attrName>style.visibility</p:attrName>
                                        </p:attrNameLst>
                                      </p:cBhvr>
                                      <p:to>
                                        <p:strVal val="visible"/>
                                      </p:to>
                                    </p:set>
                                    <p:anim calcmode="lin" valueType="num">
                                      <p:cBhvr additive="base">
                                        <p:cTn id="19" dur="500" fill="hold"/>
                                        <p:tgtEl>
                                          <p:spTgt spid="9523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523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7"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2209800" y="228600"/>
            <a:ext cx="7772400" cy="838200"/>
          </a:xfrm>
          <a:effectLst>
            <a:outerShdw dist="28398" dir="1593903" algn="ctr" rotWithShape="0">
              <a:srgbClr val="FFFF00"/>
            </a:outerShdw>
          </a:effectLst>
        </p:spPr>
        <p:txBody>
          <a:bodyPr>
            <a:normAutofit/>
          </a:bodyPr>
          <a:lstStyle/>
          <a:p>
            <a:pPr eaLnBrk="1" hangingPunct="1"/>
            <a:r>
              <a:rPr lang="fr-FR" altLang="fr-FR" sz="3200" dirty="0" smtClean="0"/>
              <a:t>10) </a:t>
            </a:r>
            <a:r>
              <a:rPr lang="fr-FR" altLang="fr-FR" sz="3200" dirty="0"/>
              <a:t>masse d’air</a:t>
            </a:r>
          </a:p>
        </p:txBody>
      </p:sp>
      <p:sp>
        <p:nvSpPr>
          <p:cNvPr id="73731" name="Rectangle 3"/>
          <p:cNvSpPr>
            <a:spLocks noGrp="1" noChangeArrowheads="1"/>
          </p:cNvSpPr>
          <p:nvPr>
            <p:ph type="body" idx="1"/>
          </p:nvPr>
        </p:nvSpPr>
        <p:spPr>
          <a:xfrm>
            <a:off x="2209800" y="2133600"/>
            <a:ext cx="7772400" cy="3276600"/>
          </a:xfrm>
          <a:effectLst>
            <a:outerShdw dist="28398" dir="1593903" algn="ctr" rotWithShape="0">
              <a:srgbClr val="FFFF00"/>
            </a:outerShdw>
          </a:effectLst>
        </p:spPr>
        <p:txBody>
          <a:bodyPr/>
          <a:lstStyle/>
          <a:p>
            <a:pPr algn="just" eaLnBrk="1" hangingPunct="1">
              <a:buFontTx/>
              <a:buNone/>
            </a:pPr>
            <a:r>
              <a:rPr lang="fr-FR" altLang="fr-FR" b="1" smtClean="0">
                <a:solidFill>
                  <a:srgbClr val="000000"/>
                </a:solidFill>
                <a:cs typeface="Times New Roman" panose="02020603050405020304" pitchFamily="18" charset="0"/>
              </a:rPr>
              <a:t>Une masse d’air, en météorologie est un volume important (quelques dizaines ou centaines de milliers de km</a:t>
            </a:r>
            <a:r>
              <a:rPr lang="fr-FR" altLang="fr-FR" b="1" baseline="30000" smtClean="0">
                <a:solidFill>
                  <a:srgbClr val="000000"/>
                </a:solidFill>
                <a:cs typeface="Times New Roman" panose="02020603050405020304" pitchFamily="18" charset="0"/>
              </a:rPr>
              <a:t>3</a:t>
            </a:r>
            <a:r>
              <a:rPr lang="fr-FR" altLang="fr-FR" b="1" smtClean="0">
                <a:solidFill>
                  <a:srgbClr val="000000"/>
                </a:solidFill>
                <a:cs typeface="Times New Roman" panose="02020603050405020304" pitchFamily="18" charset="0"/>
              </a:rPr>
              <a:t>) d’air de la troposphère dont la température et l’humidité sont pratiquement uniformes dans un plan horizontal.</a:t>
            </a:r>
            <a:endParaRPr lang="fr-FR" altLang="fr-FR" smtClean="0"/>
          </a:p>
        </p:txBody>
      </p:sp>
    </p:spTree>
    <p:extLst>
      <p:ext uri="{BB962C8B-B14F-4D97-AF65-F5344CB8AC3E}">
        <p14:creationId xmlns:p14="http://schemas.microsoft.com/office/powerpoint/2010/main" val="24258497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Rectangle 1026"/>
          <p:cNvSpPr>
            <a:spLocks noGrp="1" noChangeArrowheads="1"/>
          </p:cNvSpPr>
          <p:nvPr>
            <p:ph type="title"/>
          </p:nvPr>
        </p:nvSpPr>
        <p:spPr>
          <a:xfrm>
            <a:off x="2209800" y="228600"/>
            <a:ext cx="7772400" cy="838200"/>
          </a:xfrm>
          <a:effectLst>
            <a:outerShdw dist="28398" dir="1593903" algn="ctr" rotWithShape="0">
              <a:srgbClr val="FFFF00"/>
            </a:outerShdw>
          </a:effectLst>
        </p:spPr>
        <p:txBody>
          <a:bodyPr>
            <a:normAutofit/>
          </a:bodyPr>
          <a:lstStyle/>
          <a:p>
            <a:pPr eaLnBrk="1" hangingPunct="1"/>
            <a:r>
              <a:rPr lang="fr-FR" altLang="fr-FR" sz="3200" dirty="0" smtClean="0"/>
              <a:t>10) </a:t>
            </a:r>
            <a:r>
              <a:rPr lang="fr-FR" altLang="fr-FR" sz="3200" dirty="0" smtClean="0"/>
              <a:t>Notion </a:t>
            </a:r>
            <a:r>
              <a:rPr lang="fr-FR" altLang="fr-FR" sz="3200" dirty="0"/>
              <a:t>de masse d’air</a:t>
            </a:r>
          </a:p>
        </p:txBody>
      </p:sp>
      <p:sp>
        <p:nvSpPr>
          <p:cNvPr id="117763" name="Rectangle 1027"/>
          <p:cNvSpPr>
            <a:spLocks noGrp="1" noChangeArrowheads="1"/>
          </p:cNvSpPr>
          <p:nvPr>
            <p:ph type="body" idx="1"/>
          </p:nvPr>
        </p:nvSpPr>
        <p:spPr>
          <a:xfrm>
            <a:off x="1676400" y="1371600"/>
            <a:ext cx="8763000" cy="5181600"/>
          </a:xfrm>
          <a:effectLst>
            <a:outerShdw dist="28398" dir="1593903" algn="ctr" rotWithShape="0">
              <a:srgbClr val="FFFF00"/>
            </a:outerShdw>
          </a:effectLst>
        </p:spPr>
        <p:txBody>
          <a:bodyPr/>
          <a:lstStyle/>
          <a:p>
            <a:pPr algn="just" eaLnBrk="1" hangingPunct="1"/>
            <a:r>
              <a:rPr lang="fr-FR" altLang="fr-FR" smtClean="0">
                <a:solidFill>
                  <a:srgbClr val="000000"/>
                </a:solidFill>
                <a:cs typeface="Times New Roman" panose="02020603050405020304" pitchFamily="18" charset="0"/>
              </a:rPr>
              <a:t>A l’intérieur d’une masse d’air il existe de grandes surfaces horizontales de température et d’humidité relativement constantes. </a:t>
            </a:r>
          </a:p>
          <a:p>
            <a:pPr algn="just" eaLnBrk="1" hangingPunct="1"/>
            <a:r>
              <a:rPr lang="fr-FR" altLang="fr-FR" smtClean="0">
                <a:solidFill>
                  <a:srgbClr val="000000"/>
                </a:solidFill>
                <a:cs typeface="Times New Roman" panose="02020603050405020304" pitchFamily="18" charset="0"/>
              </a:rPr>
              <a:t>Ces masses d’air se déplacent dans l’atmosphère en glissant les unes sur les autres sans se mélanger. </a:t>
            </a:r>
          </a:p>
          <a:p>
            <a:pPr algn="just" eaLnBrk="1" hangingPunct="1"/>
            <a:r>
              <a:rPr lang="fr-FR" altLang="fr-FR" smtClean="0">
                <a:solidFill>
                  <a:srgbClr val="000000"/>
                </a:solidFill>
                <a:cs typeface="Times New Roman" panose="02020603050405020304" pitchFamily="18" charset="0"/>
              </a:rPr>
              <a:t>Au cours de leur déplacement leurs caractéristiques évoluent en fonction des surfaces au dessus desquelles elles transitent (océans, sols humides, déserts,...). </a:t>
            </a:r>
          </a:p>
        </p:txBody>
      </p:sp>
    </p:spTree>
    <p:extLst>
      <p:ext uri="{BB962C8B-B14F-4D97-AF65-F5344CB8AC3E}">
        <p14:creationId xmlns:p14="http://schemas.microsoft.com/office/powerpoint/2010/main" val="13314691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7763">
                                            <p:txEl>
                                              <p:pRg st="0" end="0"/>
                                            </p:txEl>
                                          </p:spTgt>
                                        </p:tgtEl>
                                        <p:attrNameLst>
                                          <p:attrName>style.visibility</p:attrName>
                                        </p:attrNameLst>
                                      </p:cBhvr>
                                      <p:to>
                                        <p:strVal val="visible"/>
                                      </p:to>
                                    </p:set>
                                    <p:anim calcmode="lin" valueType="num">
                                      <p:cBhvr additive="base">
                                        <p:cTn id="7" dur="500" fill="hold"/>
                                        <p:tgtEl>
                                          <p:spTgt spid="1177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77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7763">
                                            <p:txEl>
                                              <p:pRg st="1" end="1"/>
                                            </p:txEl>
                                          </p:spTgt>
                                        </p:tgtEl>
                                        <p:attrNameLst>
                                          <p:attrName>style.visibility</p:attrName>
                                        </p:attrNameLst>
                                      </p:cBhvr>
                                      <p:to>
                                        <p:strVal val="visible"/>
                                      </p:to>
                                    </p:set>
                                    <p:anim calcmode="lin" valueType="num">
                                      <p:cBhvr additive="base">
                                        <p:cTn id="13" dur="500" fill="hold"/>
                                        <p:tgtEl>
                                          <p:spTgt spid="11776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776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7763">
                                            <p:txEl>
                                              <p:pRg st="2" end="2"/>
                                            </p:txEl>
                                          </p:spTgt>
                                        </p:tgtEl>
                                        <p:attrNameLst>
                                          <p:attrName>style.visibility</p:attrName>
                                        </p:attrNameLst>
                                      </p:cBhvr>
                                      <p:to>
                                        <p:strVal val="visible"/>
                                      </p:to>
                                    </p:set>
                                    <p:anim calcmode="lin" valueType="num">
                                      <p:cBhvr additive="base">
                                        <p:cTn id="19" dur="500" fill="hold"/>
                                        <p:tgtEl>
                                          <p:spTgt spid="11776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776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3"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1026"/>
          <p:cNvSpPr>
            <a:spLocks noGrp="1" noChangeArrowheads="1"/>
          </p:cNvSpPr>
          <p:nvPr>
            <p:ph type="title"/>
          </p:nvPr>
        </p:nvSpPr>
        <p:spPr>
          <a:xfrm>
            <a:off x="2209800" y="228600"/>
            <a:ext cx="7772400" cy="838200"/>
          </a:xfrm>
          <a:effectLst>
            <a:outerShdw dist="28398" dir="1593903" algn="ctr" rotWithShape="0">
              <a:srgbClr val="FFFF00"/>
            </a:outerShdw>
          </a:effectLst>
        </p:spPr>
        <p:txBody>
          <a:bodyPr>
            <a:normAutofit/>
          </a:bodyPr>
          <a:lstStyle/>
          <a:p>
            <a:pPr eaLnBrk="1" hangingPunct="1"/>
            <a:r>
              <a:rPr lang="fr-FR" altLang="fr-FR" sz="3200" dirty="0" smtClean="0"/>
              <a:t>10)</a:t>
            </a:r>
            <a:r>
              <a:rPr lang="fr-FR" altLang="fr-FR" sz="3200" dirty="0" smtClean="0"/>
              <a:t> </a:t>
            </a:r>
            <a:r>
              <a:rPr lang="fr-FR" altLang="fr-FR" sz="3200" dirty="0"/>
              <a:t>Notion de masse d’air</a:t>
            </a:r>
          </a:p>
        </p:txBody>
      </p:sp>
      <p:sp>
        <p:nvSpPr>
          <p:cNvPr id="75779" name="Rectangle 1027"/>
          <p:cNvSpPr>
            <a:spLocks noGrp="1" noChangeArrowheads="1"/>
          </p:cNvSpPr>
          <p:nvPr>
            <p:ph type="body" idx="1"/>
          </p:nvPr>
        </p:nvSpPr>
        <p:spPr>
          <a:xfrm>
            <a:off x="2209800" y="1981200"/>
            <a:ext cx="7772400" cy="2667000"/>
          </a:xfrm>
          <a:effectLst>
            <a:outerShdw dist="28398" dir="1593903" algn="ctr" rotWithShape="0">
              <a:srgbClr val="FFFF00"/>
            </a:outerShdw>
          </a:effectLst>
        </p:spPr>
        <p:txBody>
          <a:bodyPr>
            <a:normAutofit lnSpcReduction="10000"/>
          </a:bodyPr>
          <a:lstStyle/>
          <a:p>
            <a:pPr algn="just" eaLnBrk="1" hangingPunct="1"/>
            <a:r>
              <a:rPr lang="fr-FR" altLang="fr-FR" sz="3600">
                <a:solidFill>
                  <a:srgbClr val="000000"/>
                </a:solidFill>
                <a:cs typeface="Times New Roman" panose="02020603050405020304" pitchFamily="18" charset="0"/>
              </a:rPr>
              <a:t>La rencontre de deux masses de caractéristiques très différentes influence beaucoup la météorologie dans la région de leur contact.</a:t>
            </a:r>
            <a:endParaRPr lang="fr-FR" altLang="fr-FR" smtClean="0"/>
          </a:p>
        </p:txBody>
      </p:sp>
    </p:spTree>
    <p:extLst>
      <p:ext uri="{BB962C8B-B14F-4D97-AF65-F5344CB8AC3E}">
        <p14:creationId xmlns:p14="http://schemas.microsoft.com/office/powerpoint/2010/main" val="12856283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2209800" y="152400"/>
            <a:ext cx="7772400" cy="914400"/>
          </a:xfrm>
          <a:effectLst>
            <a:outerShdw dist="28398" dir="1593903" algn="ctr" rotWithShape="0">
              <a:srgbClr val="FFFF00"/>
            </a:outerShdw>
          </a:effectLst>
        </p:spPr>
        <p:txBody>
          <a:bodyPr>
            <a:normAutofit/>
          </a:bodyPr>
          <a:lstStyle/>
          <a:p>
            <a:pPr eaLnBrk="1" hangingPunct="1"/>
            <a:r>
              <a:rPr lang="fr-FR" altLang="fr-FR" sz="3200" dirty="0" smtClean="0"/>
              <a:t>10)</a:t>
            </a:r>
            <a:r>
              <a:rPr lang="fr-FR" altLang="fr-FR" sz="3200" dirty="0" smtClean="0"/>
              <a:t> </a:t>
            </a:r>
            <a:r>
              <a:rPr lang="fr-FR" altLang="fr-FR" sz="3200" dirty="0"/>
              <a:t>Les différents types de masse d’air</a:t>
            </a:r>
          </a:p>
        </p:txBody>
      </p:sp>
      <p:sp>
        <p:nvSpPr>
          <p:cNvPr id="23555" name="Rectangle 3"/>
          <p:cNvSpPr>
            <a:spLocks noGrp="1" noChangeArrowheads="1"/>
          </p:cNvSpPr>
          <p:nvPr>
            <p:ph type="body" idx="1"/>
          </p:nvPr>
        </p:nvSpPr>
        <p:spPr>
          <a:xfrm>
            <a:off x="1752600" y="1219200"/>
            <a:ext cx="8686800" cy="5410200"/>
          </a:xfrm>
          <a:effectLst>
            <a:outerShdw dist="28398" dir="1593903" algn="ctr" rotWithShape="0">
              <a:srgbClr val="FFFF00"/>
            </a:outerShdw>
          </a:effectLst>
        </p:spPr>
        <p:txBody>
          <a:bodyPr/>
          <a:lstStyle/>
          <a:p>
            <a:pPr algn="just" eaLnBrk="1" hangingPunct="1">
              <a:lnSpc>
                <a:spcPct val="90000"/>
              </a:lnSpc>
              <a:buFontTx/>
              <a:buNone/>
            </a:pPr>
            <a:r>
              <a:rPr lang="fr-FR" altLang="fr-FR" smtClean="0">
                <a:solidFill>
                  <a:srgbClr val="000000"/>
                </a:solidFill>
                <a:cs typeface="Times New Roman" panose="02020603050405020304" pitchFamily="18" charset="0"/>
              </a:rPr>
              <a:t>Pour classer les masses d’air on utilise 2 critères.</a:t>
            </a:r>
          </a:p>
          <a:p>
            <a:pPr algn="just" eaLnBrk="1" hangingPunct="1">
              <a:lnSpc>
                <a:spcPct val="90000"/>
              </a:lnSpc>
              <a:buFontTx/>
              <a:buNone/>
            </a:pPr>
            <a:r>
              <a:rPr lang="fr-FR" altLang="fr-FR" smtClean="0">
                <a:solidFill>
                  <a:srgbClr val="000000"/>
                </a:solidFill>
                <a:cs typeface="Times New Roman" panose="02020603050405020304" pitchFamily="18" charset="0"/>
              </a:rPr>
              <a:t>- leur humidité : si elles se forment au dessus des océans elles seront très humides (masses</a:t>
            </a:r>
            <a:r>
              <a:rPr lang="fr-FR" altLang="fr-FR" b="1" smtClean="0">
                <a:solidFill>
                  <a:srgbClr val="000000"/>
                </a:solidFill>
                <a:cs typeface="Times New Roman" panose="02020603050405020304" pitchFamily="18" charset="0"/>
              </a:rPr>
              <a:t> maritimes</a:t>
            </a:r>
            <a:r>
              <a:rPr lang="fr-FR" altLang="fr-FR" smtClean="0">
                <a:solidFill>
                  <a:srgbClr val="000000"/>
                </a:solidFill>
                <a:cs typeface="Times New Roman" panose="02020603050405020304" pitchFamily="18" charset="0"/>
              </a:rPr>
              <a:t>),  alors que si elles se forment au dessus de régions désertiques, elles seront peu humides (masses </a:t>
            </a:r>
            <a:r>
              <a:rPr lang="fr-FR" altLang="fr-FR" b="1" smtClean="0">
                <a:solidFill>
                  <a:srgbClr val="000000"/>
                </a:solidFill>
                <a:cs typeface="Times New Roman" panose="02020603050405020304" pitchFamily="18" charset="0"/>
              </a:rPr>
              <a:t>continentales</a:t>
            </a:r>
            <a:r>
              <a:rPr lang="fr-FR" altLang="fr-FR" smtClean="0">
                <a:solidFill>
                  <a:srgbClr val="000000"/>
                </a:solidFill>
                <a:cs typeface="Times New Roman" panose="02020603050405020304" pitchFamily="18" charset="0"/>
              </a:rPr>
              <a:t>).</a:t>
            </a:r>
          </a:p>
          <a:p>
            <a:pPr algn="just" eaLnBrk="1" hangingPunct="1">
              <a:lnSpc>
                <a:spcPct val="90000"/>
              </a:lnSpc>
              <a:buFontTx/>
              <a:buNone/>
            </a:pPr>
            <a:r>
              <a:rPr lang="fr-FR" altLang="fr-FR" smtClean="0">
                <a:solidFill>
                  <a:srgbClr val="000000"/>
                </a:solidFill>
                <a:cs typeface="Times New Roman" panose="02020603050405020304" pitchFamily="18" charset="0"/>
              </a:rPr>
              <a:t>- leur température : pour celles qui se forment dans les régions de grande latitude, l’air est froid, alors que pour celles qui se forment aux latitudes proches de l’équateur, l’air est chaud. On en distingue trois type : les masses d’air </a:t>
            </a:r>
            <a:r>
              <a:rPr lang="fr-FR" altLang="fr-FR" b="1" smtClean="0">
                <a:solidFill>
                  <a:srgbClr val="000000"/>
                </a:solidFill>
                <a:cs typeface="Times New Roman" panose="02020603050405020304" pitchFamily="18" charset="0"/>
              </a:rPr>
              <a:t>Polaires, Arctiques ou Tropicales</a:t>
            </a:r>
            <a:r>
              <a:rPr lang="fr-FR" altLang="fr-FR" smtClean="0">
                <a:solidFill>
                  <a:srgbClr val="000000"/>
                </a:solidFill>
                <a:cs typeface="Times New Roman" panose="02020603050405020304" pitchFamily="18" charset="0"/>
              </a:rPr>
              <a:t>.</a:t>
            </a:r>
            <a:endParaRPr lang="fr-FR" altLang="fr-FR" smtClean="0"/>
          </a:p>
        </p:txBody>
      </p:sp>
    </p:spTree>
    <p:extLst>
      <p:ext uri="{BB962C8B-B14F-4D97-AF65-F5344CB8AC3E}">
        <p14:creationId xmlns:p14="http://schemas.microsoft.com/office/powerpoint/2010/main" val="23501372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 calcmode="lin" valueType="num">
                                      <p:cBhvr additive="base">
                                        <p:cTn id="7" dur="500" fill="hold"/>
                                        <p:tgtEl>
                                          <p:spTgt spid="235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35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3555">
                                            <p:txEl>
                                              <p:pRg st="1" end="1"/>
                                            </p:txEl>
                                          </p:spTgt>
                                        </p:tgtEl>
                                        <p:attrNameLst>
                                          <p:attrName>style.visibility</p:attrName>
                                        </p:attrNameLst>
                                      </p:cBhvr>
                                      <p:to>
                                        <p:strVal val="visible"/>
                                      </p:to>
                                    </p:set>
                                    <p:anim calcmode="lin" valueType="num">
                                      <p:cBhvr additive="base">
                                        <p:cTn id="13" dur="500" fill="hold"/>
                                        <p:tgtEl>
                                          <p:spTgt spid="2355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355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3555">
                                            <p:txEl>
                                              <p:pRg st="2" end="2"/>
                                            </p:txEl>
                                          </p:spTgt>
                                        </p:tgtEl>
                                        <p:attrNameLst>
                                          <p:attrName>style.visibility</p:attrName>
                                        </p:attrNameLst>
                                      </p:cBhvr>
                                      <p:to>
                                        <p:strVal val="visible"/>
                                      </p:to>
                                    </p:set>
                                    <p:anim calcmode="lin" valueType="num">
                                      <p:cBhvr additive="base">
                                        <p:cTn id="19" dur="500" fill="hold"/>
                                        <p:tgtEl>
                                          <p:spTgt spid="2355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355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2209800" y="228600"/>
            <a:ext cx="7772400" cy="990600"/>
          </a:xfrm>
          <a:effectLst>
            <a:outerShdw dist="28398" dir="1593903" algn="ctr" rotWithShape="0">
              <a:srgbClr val="FFFF00"/>
            </a:outerShdw>
          </a:effectLst>
        </p:spPr>
        <p:txBody>
          <a:bodyPr>
            <a:normAutofit fontScale="90000"/>
          </a:bodyPr>
          <a:lstStyle/>
          <a:p>
            <a:pPr eaLnBrk="1" hangingPunct="1"/>
            <a:r>
              <a:rPr lang="fr-FR" altLang="fr-FR" sz="3200" dirty="0" smtClean="0"/>
              <a:t>11) Les fronts : f</a:t>
            </a:r>
            <a:r>
              <a:rPr lang="fr-FR" altLang="fr-FR" sz="3200" dirty="0" smtClean="0"/>
              <a:t>ormation </a:t>
            </a:r>
            <a:r>
              <a:rPr lang="fr-FR" altLang="fr-FR" sz="3200" dirty="0"/>
              <a:t>des perturbations</a:t>
            </a:r>
          </a:p>
        </p:txBody>
      </p:sp>
      <p:sp>
        <p:nvSpPr>
          <p:cNvPr id="30723" name="Rectangle 3"/>
          <p:cNvSpPr>
            <a:spLocks noGrp="1" noChangeArrowheads="1"/>
          </p:cNvSpPr>
          <p:nvPr>
            <p:ph type="body" idx="1"/>
          </p:nvPr>
        </p:nvSpPr>
        <p:spPr>
          <a:xfrm>
            <a:off x="5638800" y="2286000"/>
            <a:ext cx="4876800" cy="3352800"/>
          </a:xfrm>
          <a:effectLst>
            <a:outerShdw dist="28398" dir="1593903" algn="ctr" rotWithShape="0">
              <a:srgbClr val="FFFF00"/>
            </a:outerShdw>
          </a:effectLst>
        </p:spPr>
        <p:txBody>
          <a:bodyPr/>
          <a:lstStyle/>
          <a:p>
            <a:pPr algn="just" eaLnBrk="1" hangingPunct="1">
              <a:buFontTx/>
              <a:buNone/>
            </a:pPr>
            <a:r>
              <a:rPr lang="fr-FR" altLang="fr-FR" smtClean="0">
                <a:solidFill>
                  <a:srgbClr val="000000"/>
                </a:solidFill>
                <a:cs typeface="Times New Roman" panose="02020603050405020304" pitchFamily="18" charset="0"/>
              </a:rPr>
              <a:t>L’atmosphère contient 2 types de masses d’air :</a:t>
            </a:r>
          </a:p>
          <a:p>
            <a:pPr algn="just" eaLnBrk="1" hangingPunct="1"/>
            <a:r>
              <a:rPr lang="fr-FR" altLang="fr-FR" smtClean="0">
                <a:solidFill>
                  <a:srgbClr val="000000"/>
                </a:solidFill>
                <a:cs typeface="Times New Roman" panose="02020603050405020304" pitchFamily="18" charset="0"/>
              </a:rPr>
              <a:t>les masses d’air polaires (sec et très dense) </a:t>
            </a:r>
          </a:p>
          <a:p>
            <a:pPr algn="just" eaLnBrk="1" hangingPunct="1"/>
            <a:r>
              <a:rPr lang="fr-FR" altLang="fr-FR" smtClean="0">
                <a:solidFill>
                  <a:srgbClr val="000000"/>
                </a:solidFill>
                <a:cs typeface="Times New Roman" panose="02020603050405020304" pitchFamily="18" charset="0"/>
              </a:rPr>
              <a:t>les masses d’air tropicales (humides et peu denses).</a:t>
            </a:r>
            <a:r>
              <a:rPr lang="fr-FR" altLang="fr-FR" smtClean="0"/>
              <a:t> </a:t>
            </a:r>
          </a:p>
        </p:txBody>
      </p:sp>
      <p:pic>
        <p:nvPicPr>
          <p:cNvPr id="10752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1" y="2286000"/>
            <a:ext cx="3775075"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98908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additive="base">
                                        <p:cTn id="7" dur="500" fill="hold"/>
                                        <p:tgtEl>
                                          <p:spTgt spid="307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07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0723">
                                            <p:txEl>
                                              <p:pRg st="1" end="1"/>
                                            </p:txEl>
                                          </p:spTgt>
                                        </p:tgtEl>
                                        <p:attrNameLst>
                                          <p:attrName>style.visibility</p:attrName>
                                        </p:attrNameLst>
                                      </p:cBhvr>
                                      <p:to>
                                        <p:strVal val="visible"/>
                                      </p:to>
                                    </p:set>
                                    <p:anim calcmode="lin" valueType="num">
                                      <p:cBhvr additive="base">
                                        <p:cTn id="13" dur="500" fill="hold"/>
                                        <p:tgtEl>
                                          <p:spTgt spid="3072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07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0723">
                                            <p:txEl>
                                              <p:pRg st="2" end="2"/>
                                            </p:txEl>
                                          </p:spTgt>
                                        </p:tgtEl>
                                        <p:attrNameLst>
                                          <p:attrName>style.visibility</p:attrName>
                                        </p:attrNameLst>
                                      </p:cBhvr>
                                      <p:to>
                                        <p:strVal val="visible"/>
                                      </p:to>
                                    </p:set>
                                    <p:anim calcmode="lin" valueType="num">
                                      <p:cBhvr additive="base">
                                        <p:cTn id="19" dur="500" fill="hold"/>
                                        <p:tgtEl>
                                          <p:spTgt spid="3072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072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209800" y="152400"/>
            <a:ext cx="7772400" cy="838200"/>
          </a:xfrm>
          <a:effectLst>
            <a:outerShdw dist="28398" dir="1593903" algn="ctr" rotWithShape="0">
              <a:srgbClr val="FFFF00"/>
            </a:outerShdw>
          </a:effectLst>
        </p:spPr>
        <p:txBody>
          <a:bodyPr>
            <a:normAutofit fontScale="90000"/>
          </a:bodyPr>
          <a:lstStyle/>
          <a:p>
            <a:pPr eaLnBrk="1" hangingPunct="1"/>
            <a:r>
              <a:rPr lang="fr-FR" altLang="fr-FR" sz="3200" dirty="0"/>
              <a:t>I l’atmosphère</a:t>
            </a:r>
            <a:br>
              <a:rPr lang="fr-FR" altLang="fr-FR" sz="3200" dirty="0"/>
            </a:br>
            <a:r>
              <a:rPr lang="fr-FR" altLang="fr-FR" sz="3200" dirty="0"/>
              <a:t>1. Composition de l’atmosphère</a:t>
            </a:r>
          </a:p>
        </p:txBody>
      </p:sp>
      <p:sp>
        <p:nvSpPr>
          <p:cNvPr id="49155" name="Rectangle 3"/>
          <p:cNvSpPr>
            <a:spLocks noGrp="1" noChangeArrowheads="1"/>
          </p:cNvSpPr>
          <p:nvPr>
            <p:ph type="body" idx="1"/>
          </p:nvPr>
        </p:nvSpPr>
        <p:spPr>
          <a:xfrm>
            <a:off x="5334000" y="1066800"/>
            <a:ext cx="5105400" cy="5562600"/>
          </a:xfrm>
          <a:effectLst>
            <a:outerShdw dist="28398" dir="1593903" algn="ctr" rotWithShape="0">
              <a:srgbClr val="FFFF00"/>
            </a:outerShdw>
          </a:effectLst>
        </p:spPr>
        <p:txBody>
          <a:bodyPr>
            <a:normAutofit fontScale="92500" lnSpcReduction="20000"/>
          </a:bodyPr>
          <a:lstStyle/>
          <a:p>
            <a:pPr algn="ctr" eaLnBrk="1" hangingPunct="1">
              <a:lnSpc>
                <a:spcPct val="90000"/>
              </a:lnSpc>
            </a:pPr>
            <a:r>
              <a:rPr lang="fr-FR" altLang="fr-FR" sz="2600" b="1" u="sng" dirty="0">
                <a:solidFill>
                  <a:srgbClr val="000000"/>
                </a:solidFill>
                <a:cs typeface="Times New Roman" panose="02020603050405020304" pitchFamily="18" charset="0"/>
              </a:rPr>
              <a:t>La thermosphère</a:t>
            </a:r>
            <a:endParaRPr lang="fr-FR" altLang="fr-FR" sz="2600" dirty="0">
              <a:solidFill>
                <a:srgbClr val="000000"/>
              </a:solidFill>
              <a:cs typeface="Times New Roman" panose="02020603050405020304" pitchFamily="18" charset="0"/>
            </a:endParaRPr>
          </a:p>
          <a:p>
            <a:pPr algn="just" eaLnBrk="1" hangingPunct="1">
              <a:lnSpc>
                <a:spcPct val="90000"/>
              </a:lnSpc>
              <a:buFontTx/>
              <a:buNone/>
            </a:pPr>
            <a:r>
              <a:rPr lang="fr-FR" altLang="fr-FR" sz="2600" dirty="0">
                <a:solidFill>
                  <a:srgbClr val="000000"/>
                </a:solidFill>
                <a:cs typeface="Times New Roman" panose="02020603050405020304" pitchFamily="18" charset="0"/>
              </a:rPr>
              <a:t>T atteint 500 °C à la limite de l’atmosphère (environ 400km).</a:t>
            </a:r>
          </a:p>
          <a:p>
            <a:pPr algn="ctr" eaLnBrk="1" hangingPunct="1">
              <a:lnSpc>
                <a:spcPct val="90000"/>
              </a:lnSpc>
            </a:pPr>
            <a:r>
              <a:rPr lang="fr-FR" altLang="fr-FR" sz="2600" b="1" u="sng" dirty="0">
                <a:solidFill>
                  <a:srgbClr val="000000"/>
                </a:solidFill>
                <a:cs typeface="Times New Roman" panose="02020603050405020304" pitchFamily="18" charset="0"/>
              </a:rPr>
              <a:t>La mésosphère</a:t>
            </a:r>
            <a:endParaRPr lang="fr-FR" altLang="fr-FR" sz="2600" dirty="0">
              <a:solidFill>
                <a:srgbClr val="000000"/>
              </a:solidFill>
              <a:cs typeface="Times New Roman" panose="02020603050405020304" pitchFamily="18" charset="0"/>
            </a:endParaRPr>
          </a:p>
          <a:p>
            <a:pPr algn="just" eaLnBrk="1" hangingPunct="1">
              <a:lnSpc>
                <a:spcPct val="90000"/>
              </a:lnSpc>
              <a:buFontTx/>
              <a:buNone/>
            </a:pPr>
            <a:r>
              <a:rPr lang="fr-FR" altLang="fr-FR" sz="2600" dirty="0">
                <a:solidFill>
                  <a:srgbClr val="000000"/>
                </a:solidFill>
                <a:cs typeface="Times New Roman" panose="02020603050405020304" pitchFamily="18" charset="0"/>
              </a:rPr>
              <a:t>T décroît jusqu’à la limite de cette couche (environ 80 km).</a:t>
            </a:r>
          </a:p>
          <a:p>
            <a:pPr algn="ctr" eaLnBrk="1" hangingPunct="1">
              <a:lnSpc>
                <a:spcPct val="90000"/>
              </a:lnSpc>
            </a:pPr>
            <a:r>
              <a:rPr lang="fr-FR" altLang="fr-FR" sz="2600" b="1" u="sng" dirty="0">
                <a:solidFill>
                  <a:srgbClr val="000000"/>
                </a:solidFill>
                <a:cs typeface="Times New Roman" panose="02020603050405020304" pitchFamily="18" charset="0"/>
              </a:rPr>
              <a:t>La stratosphère</a:t>
            </a:r>
            <a:endParaRPr lang="fr-FR" altLang="fr-FR" sz="2600" dirty="0">
              <a:solidFill>
                <a:srgbClr val="000000"/>
              </a:solidFill>
              <a:cs typeface="Times New Roman" panose="02020603050405020304" pitchFamily="18" charset="0"/>
            </a:endParaRPr>
          </a:p>
          <a:p>
            <a:pPr algn="just" eaLnBrk="1" hangingPunct="1">
              <a:lnSpc>
                <a:spcPct val="90000"/>
              </a:lnSpc>
              <a:buFontTx/>
              <a:buNone/>
            </a:pPr>
            <a:r>
              <a:rPr lang="fr-FR" altLang="fr-FR" sz="2600" dirty="0">
                <a:solidFill>
                  <a:srgbClr val="000000"/>
                </a:solidFill>
                <a:cs typeface="Times New Roman" panose="02020603050405020304" pitchFamily="18" charset="0"/>
              </a:rPr>
              <a:t>T constante jusqu’à 25 km puis croît (environ 0 °C vers 40 km)</a:t>
            </a:r>
          </a:p>
          <a:p>
            <a:pPr algn="ctr" eaLnBrk="1" hangingPunct="1">
              <a:lnSpc>
                <a:spcPct val="90000"/>
              </a:lnSpc>
            </a:pPr>
            <a:r>
              <a:rPr lang="fr-FR" altLang="fr-FR" sz="2600" b="1" u="sng" dirty="0">
                <a:solidFill>
                  <a:srgbClr val="000000"/>
                </a:solidFill>
                <a:cs typeface="Times New Roman" panose="02020603050405020304" pitchFamily="18" charset="0"/>
              </a:rPr>
              <a:t>La troposphère</a:t>
            </a:r>
            <a:endParaRPr lang="fr-FR" altLang="fr-FR" sz="2600" dirty="0">
              <a:solidFill>
                <a:srgbClr val="000000"/>
              </a:solidFill>
              <a:cs typeface="Times New Roman" panose="02020603050405020304" pitchFamily="18" charset="0"/>
            </a:endParaRPr>
          </a:p>
          <a:p>
            <a:pPr algn="just" eaLnBrk="1" hangingPunct="1">
              <a:lnSpc>
                <a:spcPct val="90000"/>
              </a:lnSpc>
              <a:buFontTx/>
              <a:buNone/>
            </a:pPr>
            <a:r>
              <a:rPr lang="fr-FR" altLang="fr-FR" sz="2600" dirty="0">
                <a:solidFill>
                  <a:srgbClr val="000000"/>
                </a:solidFill>
                <a:cs typeface="Times New Roman" panose="02020603050405020304" pitchFamily="18" charset="0"/>
              </a:rPr>
              <a:t>Epaisseur de 7 à 15km. (11 km sous nos latitudes). T  diminue avec l’altitude pour descendre jusqu’à -50 / -60 °C</a:t>
            </a:r>
            <a:r>
              <a:rPr lang="fr-FR" altLang="fr-FR" sz="2600" dirty="0" smtClean="0">
                <a:solidFill>
                  <a:srgbClr val="000000"/>
                </a:solidFill>
                <a:cs typeface="Times New Roman" panose="02020603050405020304" pitchFamily="18" charset="0"/>
              </a:rPr>
              <a:t>.</a:t>
            </a:r>
          </a:p>
          <a:p>
            <a:pPr algn="just" eaLnBrk="1" hangingPunct="1">
              <a:lnSpc>
                <a:spcPct val="90000"/>
              </a:lnSpc>
              <a:buFontTx/>
              <a:buNone/>
            </a:pPr>
            <a:r>
              <a:rPr lang="fr-FR" altLang="fr-FR" sz="2600" dirty="0" smtClean="0">
                <a:solidFill>
                  <a:srgbClr val="000000"/>
                </a:solidFill>
                <a:cs typeface="Times New Roman" panose="02020603050405020304" pitchFamily="18" charset="0"/>
              </a:rPr>
              <a:t>Les parapentistes se contentent d’une partie de la troposphère</a:t>
            </a:r>
            <a:endParaRPr lang="fr-FR" altLang="fr-FR" sz="2600" dirty="0"/>
          </a:p>
        </p:txBody>
      </p:sp>
      <p:pic>
        <p:nvPicPr>
          <p:cNvPr id="614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1" y="1066801"/>
            <a:ext cx="3821113" cy="571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6566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9155">
                                            <p:txEl>
                                              <p:pRg st="8" end="8"/>
                                            </p:txEl>
                                          </p:spTgt>
                                        </p:tgtEl>
                                        <p:attrNameLst>
                                          <p:attrName>style.visibility</p:attrName>
                                        </p:attrNameLst>
                                      </p:cBhvr>
                                      <p:to>
                                        <p:strVal val="visible"/>
                                      </p:to>
                                    </p:set>
                                    <p:anim calcmode="lin" valueType="num">
                                      <p:cBhvr additive="base">
                                        <p:cTn id="7" dur="500" fill="hold"/>
                                        <p:tgtEl>
                                          <p:spTgt spid="49155">
                                            <p:txEl>
                                              <p:pRg st="8" end="8"/>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9155">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9155">
                                            <p:txEl>
                                              <p:pRg st="7" end="7"/>
                                            </p:txEl>
                                          </p:spTgt>
                                        </p:tgtEl>
                                        <p:attrNameLst>
                                          <p:attrName>style.visibility</p:attrName>
                                        </p:attrNameLst>
                                      </p:cBhvr>
                                      <p:to>
                                        <p:strVal val="visible"/>
                                      </p:to>
                                    </p:set>
                                    <p:anim calcmode="lin" valueType="num">
                                      <p:cBhvr additive="base">
                                        <p:cTn id="13" dur="500" fill="hold"/>
                                        <p:tgtEl>
                                          <p:spTgt spid="49155">
                                            <p:txEl>
                                              <p:pRg st="7" end="7"/>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9155">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9155">
                                            <p:txEl>
                                              <p:pRg st="6" end="6"/>
                                            </p:txEl>
                                          </p:spTgt>
                                        </p:tgtEl>
                                        <p:attrNameLst>
                                          <p:attrName>style.visibility</p:attrName>
                                        </p:attrNameLst>
                                      </p:cBhvr>
                                      <p:to>
                                        <p:strVal val="visible"/>
                                      </p:to>
                                    </p:set>
                                    <p:anim calcmode="lin" valueType="num">
                                      <p:cBhvr additive="base">
                                        <p:cTn id="19" dur="500" fill="hold"/>
                                        <p:tgtEl>
                                          <p:spTgt spid="49155">
                                            <p:txEl>
                                              <p:pRg st="6" end="6"/>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915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9155">
                                            <p:txEl>
                                              <p:pRg st="5" end="5"/>
                                            </p:txEl>
                                          </p:spTgt>
                                        </p:tgtEl>
                                        <p:attrNameLst>
                                          <p:attrName>style.visibility</p:attrName>
                                        </p:attrNameLst>
                                      </p:cBhvr>
                                      <p:to>
                                        <p:strVal val="visible"/>
                                      </p:to>
                                    </p:set>
                                    <p:anim calcmode="lin" valueType="num">
                                      <p:cBhvr additive="base">
                                        <p:cTn id="25" dur="500" fill="hold"/>
                                        <p:tgtEl>
                                          <p:spTgt spid="49155">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915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9155">
                                            <p:txEl>
                                              <p:pRg st="4" end="4"/>
                                            </p:txEl>
                                          </p:spTgt>
                                        </p:tgtEl>
                                        <p:attrNameLst>
                                          <p:attrName>style.visibility</p:attrName>
                                        </p:attrNameLst>
                                      </p:cBhvr>
                                      <p:to>
                                        <p:strVal val="visible"/>
                                      </p:to>
                                    </p:set>
                                    <p:anim calcmode="lin" valueType="num">
                                      <p:cBhvr additive="base">
                                        <p:cTn id="31" dur="500" fill="hold"/>
                                        <p:tgtEl>
                                          <p:spTgt spid="4915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915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9155">
                                            <p:txEl>
                                              <p:pRg st="3" end="3"/>
                                            </p:txEl>
                                          </p:spTgt>
                                        </p:tgtEl>
                                        <p:attrNameLst>
                                          <p:attrName>style.visibility</p:attrName>
                                        </p:attrNameLst>
                                      </p:cBhvr>
                                      <p:to>
                                        <p:strVal val="visible"/>
                                      </p:to>
                                    </p:set>
                                    <p:anim calcmode="lin" valueType="num">
                                      <p:cBhvr additive="base">
                                        <p:cTn id="37" dur="500" fill="hold"/>
                                        <p:tgtEl>
                                          <p:spTgt spid="49155">
                                            <p:txEl>
                                              <p:pRg st="3" end="3"/>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915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9155">
                                            <p:txEl>
                                              <p:pRg st="2" end="2"/>
                                            </p:txEl>
                                          </p:spTgt>
                                        </p:tgtEl>
                                        <p:attrNameLst>
                                          <p:attrName>style.visibility</p:attrName>
                                        </p:attrNameLst>
                                      </p:cBhvr>
                                      <p:to>
                                        <p:strVal val="visible"/>
                                      </p:to>
                                    </p:set>
                                    <p:anim calcmode="lin" valueType="num">
                                      <p:cBhvr additive="base">
                                        <p:cTn id="43" dur="500" fill="hold"/>
                                        <p:tgtEl>
                                          <p:spTgt spid="49155">
                                            <p:txEl>
                                              <p:pRg st="2" end="2"/>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915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49155">
                                            <p:txEl>
                                              <p:pRg st="1" end="1"/>
                                            </p:txEl>
                                          </p:spTgt>
                                        </p:tgtEl>
                                        <p:attrNameLst>
                                          <p:attrName>style.visibility</p:attrName>
                                        </p:attrNameLst>
                                      </p:cBhvr>
                                      <p:to>
                                        <p:strVal val="visible"/>
                                      </p:to>
                                    </p:set>
                                    <p:anim calcmode="lin" valueType="num">
                                      <p:cBhvr additive="base">
                                        <p:cTn id="49" dur="500" fill="hold"/>
                                        <p:tgtEl>
                                          <p:spTgt spid="49155">
                                            <p:txEl>
                                              <p:pRg st="1" end="1"/>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4915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49155">
                                            <p:txEl>
                                              <p:pRg st="0" end="0"/>
                                            </p:txEl>
                                          </p:spTgt>
                                        </p:tgtEl>
                                        <p:attrNameLst>
                                          <p:attrName>style.visibility</p:attrName>
                                        </p:attrNameLst>
                                      </p:cBhvr>
                                      <p:to>
                                        <p:strVal val="visible"/>
                                      </p:to>
                                    </p:set>
                                    <p:anim calcmode="lin" valueType="num">
                                      <p:cBhvr additive="base">
                                        <p:cTn id="55" dur="500" fill="hold"/>
                                        <p:tgtEl>
                                          <p:spTgt spid="49155">
                                            <p:txEl>
                                              <p:pRg st="0" end="0"/>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4915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autoUpdateAnimBg="0" rev="1"/>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2209800" y="228600"/>
            <a:ext cx="7772400" cy="990600"/>
          </a:xfrm>
          <a:effectLst>
            <a:outerShdw dist="28398" dir="1593903" algn="ctr" rotWithShape="0">
              <a:srgbClr val="FFFF00"/>
            </a:outerShdw>
          </a:effectLst>
        </p:spPr>
        <p:txBody>
          <a:bodyPr>
            <a:normAutofit fontScale="90000"/>
          </a:bodyPr>
          <a:lstStyle/>
          <a:p>
            <a:pPr eaLnBrk="1" hangingPunct="1"/>
            <a:r>
              <a:rPr lang="fr-FR" altLang="fr-FR" sz="3200" dirty="0" smtClean="0"/>
              <a:t>11) Les fronts : f</a:t>
            </a:r>
            <a:r>
              <a:rPr lang="fr-FR" altLang="fr-FR" sz="3200" dirty="0" smtClean="0"/>
              <a:t>ormation </a:t>
            </a:r>
            <a:r>
              <a:rPr lang="fr-FR" altLang="fr-FR" sz="3200" dirty="0"/>
              <a:t>des perturbations</a:t>
            </a:r>
          </a:p>
        </p:txBody>
      </p:sp>
      <p:sp>
        <p:nvSpPr>
          <p:cNvPr id="149507" name="Rectangle 3"/>
          <p:cNvSpPr>
            <a:spLocks noGrp="1" noChangeArrowheads="1"/>
          </p:cNvSpPr>
          <p:nvPr>
            <p:ph type="body" idx="1"/>
          </p:nvPr>
        </p:nvSpPr>
        <p:spPr>
          <a:xfrm>
            <a:off x="1905000" y="1295400"/>
            <a:ext cx="8458200" cy="4114800"/>
          </a:xfrm>
          <a:effectLst>
            <a:outerShdw dist="28398" dir="1593903" algn="ctr" rotWithShape="0">
              <a:srgbClr val="FFFF00"/>
            </a:outerShdw>
          </a:effectLst>
        </p:spPr>
        <p:txBody>
          <a:bodyPr/>
          <a:lstStyle/>
          <a:p>
            <a:pPr eaLnBrk="1" hangingPunct="1"/>
            <a:r>
              <a:rPr lang="fr-FR" altLang="fr-FR" smtClean="0">
                <a:solidFill>
                  <a:srgbClr val="000000"/>
                </a:solidFill>
                <a:cs typeface="Times New Roman" panose="02020603050405020304" pitchFamily="18" charset="0"/>
              </a:rPr>
              <a:t>La zone de contact entre les deux types se situe aux latitudes moyennes (dans nos régions pour l’hémisphère nord). </a:t>
            </a:r>
          </a:p>
          <a:p>
            <a:pPr eaLnBrk="1" hangingPunct="1"/>
            <a:r>
              <a:rPr lang="fr-FR" altLang="fr-FR" smtClean="0">
                <a:solidFill>
                  <a:srgbClr val="000000"/>
                </a:solidFill>
                <a:cs typeface="Times New Roman" panose="02020603050405020304" pitchFamily="18" charset="0"/>
              </a:rPr>
              <a:t>Ces masses d’air sont de nature trop différentes pour se mélanger : elles glissent simplement les unes sur les autres. </a:t>
            </a:r>
          </a:p>
        </p:txBody>
      </p:sp>
      <p:pic>
        <p:nvPicPr>
          <p:cNvPr id="10854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0" y="4343400"/>
            <a:ext cx="5867400" cy="237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26362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9507">
                                            <p:txEl>
                                              <p:pRg st="0" end="0"/>
                                            </p:txEl>
                                          </p:spTgt>
                                        </p:tgtEl>
                                        <p:attrNameLst>
                                          <p:attrName>style.visibility</p:attrName>
                                        </p:attrNameLst>
                                      </p:cBhvr>
                                      <p:to>
                                        <p:strVal val="visible"/>
                                      </p:to>
                                    </p:set>
                                    <p:anim calcmode="lin" valueType="num">
                                      <p:cBhvr additive="base">
                                        <p:cTn id="7" dur="500" fill="hold"/>
                                        <p:tgtEl>
                                          <p:spTgt spid="14950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950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9507">
                                            <p:txEl>
                                              <p:pRg st="1" end="1"/>
                                            </p:txEl>
                                          </p:spTgt>
                                        </p:tgtEl>
                                        <p:attrNameLst>
                                          <p:attrName>style.visibility</p:attrName>
                                        </p:attrNameLst>
                                      </p:cBhvr>
                                      <p:to>
                                        <p:strVal val="visible"/>
                                      </p:to>
                                    </p:set>
                                    <p:anim calcmode="lin" valueType="num">
                                      <p:cBhvr additive="base">
                                        <p:cTn id="13" dur="500" fill="hold"/>
                                        <p:tgtEl>
                                          <p:spTgt spid="14950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950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7"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2209800" y="228600"/>
            <a:ext cx="7772400" cy="990600"/>
          </a:xfrm>
          <a:effectLst>
            <a:outerShdw dist="28398" dir="1593903" algn="ctr" rotWithShape="0">
              <a:srgbClr val="FFFF00"/>
            </a:outerShdw>
          </a:effectLst>
        </p:spPr>
        <p:txBody>
          <a:bodyPr>
            <a:normAutofit fontScale="90000"/>
          </a:bodyPr>
          <a:lstStyle/>
          <a:p>
            <a:pPr eaLnBrk="1" hangingPunct="1"/>
            <a:r>
              <a:rPr lang="fr-FR" altLang="fr-FR" sz="3200" dirty="0" smtClean="0"/>
              <a:t>11) Les fronts : f</a:t>
            </a:r>
            <a:r>
              <a:rPr lang="fr-FR" altLang="fr-FR" sz="3200" dirty="0" smtClean="0"/>
              <a:t>ormation </a:t>
            </a:r>
            <a:r>
              <a:rPr lang="fr-FR" altLang="fr-FR" sz="3200" dirty="0"/>
              <a:t>des perturbations</a:t>
            </a:r>
          </a:p>
        </p:txBody>
      </p:sp>
      <p:sp>
        <p:nvSpPr>
          <p:cNvPr id="150531" name="Rectangle 3"/>
          <p:cNvSpPr>
            <a:spLocks noGrp="1" noChangeArrowheads="1"/>
          </p:cNvSpPr>
          <p:nvPr>
            <p:ph type="body" idx="1"/>
          </p:nvPr>
        </p:nvSpPr>
        <p:spPr>
          <a:xfrm>
            <a:off x="1905000" y="3200400"/>
            <a:ext cx="8534400" cy="3505200"/>
          </a:xfrm>
          <a:effectLst>
            <a:outerShdw dist="28398" dir="1593903" algn="ctr" rotWithShape="0">
              <a:srgbClr val="FFFF00"/>
            </a:outerShdw>
          </a:effectLst>
        </p:spPr>
        <p:txBody>
          <a:bodyPr/>
          <a:lstStyle/>
          <a:p>
            <a:pPr algn="just" eaLnBrk="1" hangingPunct="1">
              <a:lnSpc>
                <a:spcPct val="90000"/>
              </a:lnSpc>
            </a:pPr>
            <a:r>
              <a:rPr lang="fr-FR" altLang="fr-FR" smtClean="0">
                <a:solidFill>
                  <a:srgbClr val="000000"/>
                </a:solidFill>
                <a:cs typeface="Times New Roman" panose="02020603050405020304" pitchFamily="18" charset="0"/>
              </a:rPr>
              <a:t>Aux régions de contact, il y a des frottements entre les masses d’air. </a:t>
            </a:r>
          </a:p>
          <a:p>
            <a:pPr algn="just" eaLnBrk="1" hangingPunct="1">
              <a:lnSpc>
                <a:spcPct val="90000"/>
              </a:lnSpc>
            </a:pPr>
            <a:r>
              <a:rPr lang="fr-FR" altLang="fr-FR" smtClean="0">
                <a:solidFill>
                  <a:srgbClr val="000000"/>
                </a:solidFill>
                <a:cs typeface="Times New Roman" panose="02020603050405020304" pitchFamily="18" charset="0"/>
              </a:rPr>
              <a:t>Il résulte des oscillations qui peuvent provoquer l’avancée d’une masse d’air tropical au sein de l’air polaire. </a:t>
            </a:r>
          </a:p>
          <a:p>
            <a:pPr algn="just" eaLnBrk="1" hangingPunct="1">
              <a:lnSpc>
                <a:spcPct val="90000"/>
              </a:lnSpc>
            </a:pPr>
            <a:r>
              <a:rPr lang="fr-FR" altLang="fr-FR" smtClean="0">
                <a:solidFill>
                  <a:srgbClr val="000000"/>
                </a:solidFill>
                <a:cs typeface="Times New Roman" panose="02020603050405020304" pitchFamily="18" charset="0"/>
              </a:rPr>
              <a:t>Il existe alors </a:t>
            </a:r>
            <a:r>
              <a:rPr lang="fr-FR" altLang="fr-FR" b="1" smtClean="0">
                <a:solidFill>
                  <a:srgbClr val="000000"/>
                </a:solidFill>
                <a:cs typeface="Times New Roman" panose="02020603050405020304" pitchFamily="18" charset="0"/>
              </a:rPr>
              <a:t>une dépression</a:t>
            </a:r>
            <a:r>
              <a:rPr lang="fr-FR" altLang="fr-FR" smtClean="0">
                <a:solidFill>
                  <a:srgbClr val="000000"/>
                </a:solidFill>
                <a:cs typeface="Times New Roman" panose="02020603050405020304" pitchFamily="18" charset="0"/>
              </a:rPr>
              <a:t> au sein de l’air tropical entouré d’air polaire.</a:t>
            </a:r>
            <a:endParaRPr lang="fr-FR" altLang="fr-FR" smtClean="0"/>
          </a:p>
        </p:txBody>
      </p:sp>
      <p:sp>
        <p:nvSpPr>
          <p:cNvPr id="109572" name="Rectangle 5"/>
          <p:cNvSpPr>
            <a:spLocks noChangeArrowheads="1"/>
          </p:cNvSpPr>
          <p:nvPr/>
        </p:nvSpPr>
        <p:spPr bwMode="auto">
          <a:xfrm>
            <a:off x="3238500" y="2962276"/>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pic>
        <p:nvPicPr>
          <p:cNvPr id="109573" name="Picture 4"/>
          <p:cNvPicPr>
            <a:picLocks noChangeAspect="1" noChangeArrowheads="1"/>
          </p:cNvPicPr>
          <p:nvPr/>
        </p:nvPicPr>
        <p:blipFill>
          <a:blip r:embed="rId2">
            <a:extLst>
              <a:ext uri="{28A0092B-C50C-407E-A947-70E740481C1C}">
                <a14:useLocalDpi xmlns:a14="http://schemas.microsoft.com/office/drawing/2010/main" val="0"/>
              </a:ext>
            </a:extLst>
          </a:blip>
          <a:srcRect l="-166" t="-1044" r="-166" b="-1044"/>
          <a:stretch>
            <a:fillRect/>
          </a:stretch>
        </p:blipFill>
        <p:spPr bwMode="auto">
          <a:xfrm>
            <a:off x="1752600" y="1528764"/>
            <a:ext cx="8839200" cy="144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52462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0531">
                                            <p:txEl>
                                              <p:pRg st="0" end="0"/>
                                            </p:txEl>
                                          </p:spTgt>
                                        </p:tgtEl>
                                        <p:attrNameLst>
                                          <p:attrName>style.visibility</p:attrName>
                                        </p:attrNameLst>
                                      </p:cBhvr>
                                      <p:to>
                                        <p:strVal val="visible"/>
                                      </p:to>
                                    </p:set>
                                    <p:anim calcmode="lin" valueType="num">
                                      <p:cBhvr additive="base">
                                        <p:cTn id="7" dur="500" fill="hold"/>
                                        <p:tgtEl>
                                          <p:spTgt spid="1505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05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0531">
                                            <p:txEl>
                                              <p:pRg st="1" end="1"/>
                                            </p:txEl>
                                          </p:spTgt>
                                        </p:tgtEl>
                                        <p:attrNameLst>
                                          <p:attrName>style.visibility</p:attrName>
                                        </p:attrNameLst>
                                      </p:cBhvr>
                                      <p:to>
                                        <p:strVal val="visible"/>
                                      </p:to>
                                    </p:set>
                                    <p:anim calcmode="lin" valueType="num">
                                      <p:cBhvr additive="base">
                                        <p:cTn id="13" dur="500" fill="hold"/>
                                        <p:tgtEl>
                                          <p:spTgt spid="15053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053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0531">
                                            <p:txEl>
                                              <p:pRg st="2" end="2"/>
                                            </p:txEl>
                                          </p:spTgt>
                                        </p:tgtEl>
                                        <p:attrNameLst>
                                          <p:attrName>style.visibility</p:attrName>
                                        </p:attrNameLst>
                                      </p:cBhvr>
                                      <p:to>
                                        <p:strVal val="visible"/>
                                      </p:to>
                                    </p:set>
                                    <p:anim calcmode="lin" valueType="num">
                                      <p:cBhvr additive="base">
                                        <p:cTn id="19" dur="500" fill="hold"/>
                                        <p:tgtEl>
                                          <p:spTgt spid="15053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5053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1"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349375" y="1736332"/>
            <a:ext cx="5876818" cy="1146158"/>
          </a:xfrm>
        </p:spPr>
        <p:txBody>
          <a:bodyPr>
            <a:normAutofit fontScale="90000"/>
          </a:bodyPr>
          <a:lstStyle/>
          <a:p>
            <a:r>
              <a:rPr lang="fr-FR" sz="5400" dirty="0" smtClean="0"/>
              <a:t>Définition des fronts</a:t>
            </a:r>
            <a:endParaRPr lang="fr-FR" sz="5400" dirty="0"/>
          </a:p>
        </p:txBody>
      </p:sp>
      <p:pic>
        <p:nvPicPr>
          <p:cNvPr id="1026" name="Picture 2" descr="Conditions météorologiques Kain, Belgiqu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535773" y="3073257"/>
            <a:ext cx="5133975" cy="3571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30170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0647" y="0"/>
            <a:ext cx="10515600" cy="1325563"/>
          </a:xfrm>
        </p:spPr>
        <p:txBody>
          <a:bodyPr/>
          <a:lstStyle/>
          <a:p>
            <a:r>
              <a:rPr lang="fr-FR" dirty="0" smtClean="0"/>
              <a:t>Définition: Les fronts </a:t>
            </a:r>
            <a:endParaRPr lang="fr-FR" dirty="0"/>
          </a:p>
        </p:txBody>
      </p:sp>
      <p:sp>
        <p:nvSpPr>
          <p:cNvPr id="3" name="Espace réservé du contenu 2"/>
          <p:cNvSpPr>
            <a:spLocks noGrp="1"/>
          </p:cNvSpPr>
          <p:nvPr>
            <p:ph idx="1"/>
          </p:nvPr>
        </p:nvSpPr>
        <p:spPr/>
        <p:txBody>
          <a:bodyPr/>
          <a:lstStyle/>
          <a:p>
            <a:endParaRPr lang="fr-FR" dirty="0"/>
          </a:p>
          <a:p>
            <a:endParaRPr lang="fr-FR" dirty="0"/>
          </a:p>
        </p:txBody>
      </p:sp>
      <p:sp>
        <p:nvSpPr>
          <p:cNvPr id="4" name="Espace réservé du contenu 2"/>
          <p:cNvSpPr txBox="1">
            <a:spLocks/>
          </p:cNvSpPr>
          <p:nvPr/>
        </p:nvSpPr>
        <p:spPr>
          <a:xfrm>
            <a:off x="739588" y="1072589"/>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000" dirty="0"/>
              <a:t>Un front est une surface de discontinuité (zone de transition) où s'affrontent deux masses d'air aux propriétés </a:t>
            </a:r>
            <a:r>
              <a:rPr lang="fr-FR" sz="2000" dirty="0" smtClean="0"/>
              <a:t>différentes.</a:t>
            </a:r>
          </a:p>
          <a:p>
            <a:r>
              <a:rPr lang="fr-FR" sz="2000" dirty="0" smtClean="0"/>
              <a:t>On </a:t>
            </a:r>
            <a:r>
              <a:rPr lang="fr-FR" sz="2000" dirty="0"/>
              <a:t>distingue différents types de fronts </a:t>
            </a:r>
            <a:r>
              <a:rPr lang="fr-FR" sz="2000" dirty="0" smtClean="0"/>
              <a:t>:</a:t>
            </a:r>
            <a:endParaRPr lang="fr-FR" sz="1400" dirty="0" smtClean="0"/>
          </a:p>
          <a:p>
            <a:pPr lvl="1"/>
            <a:r>
              <a:rPr lang="fr-FR" sz="2000" b="1" dirty="0"/>
              <a:t>L</a:t>
            </a:r>
            <a:r>
              <a:rPr lang="fr-FR" sz="2000" b="1" dirty="0" smtClean="0"/>
              <a:t>es </a:t>
            </a:r>
            <a:r>
              <a:rPr lang="fr-FR" sz="2000" b="1" dirty="0"/>
              <a:t>fronts </a:t>
            </a:r>
            <a:r>
              <a:rPr lang="fr-FR" sz="2000" b="1" dirty="0" smtClean="0"/>
              <a:t>chauds</a:t>
            </a:r>
          </a:p>
          <a:p>
            <a:pPr lvl="1"/>
            <a:endParaRPr lang="fr-FR" sz="2000" dirty="0"/>
          </a:p>
          <a:p>
            <a:pPr lvl="1"/>
            <a:endParaRPr lang="fr-FR" sz="2000" dirty="0"/>
          </a:p>
          <a:p>
            <a:pPr lvl="1"/>
            <a:r>
              <a:rPr lang="fr-FR" sz="2000" b="1" dirty="0"/>
              <a:t>L</a:t>
            </a:r>
            <a:r>
              <a:rPr lang="fr-FR" sz="2000" b="1" dirty="0" smtClean="0"/>
              <a:t>es </a:t>
            </a:r>
            <a:r>
              <a:rPr lang="fr-FR" sz="2000" b="1" dirty="0"/>
              <a:t>fronts </a:t>
            </a:r>
            <a:r>
              <a:rPr lang="fr-FR" sz="2000" b="1" dirty="0" smtClean="0"/>
              <a:t>froids</a:t>
            </a:r>
          </a:p>
          <a:p>
            <a:pPr lvl="1"/>
            <a:endParaRPr lang="fr-FR" sz="2000" dirty="0"/>
          </a:p>
          <a:p>
            <a:pPr lvl="1"/>
            <a:endParaRPr lang="fr-FR" sz="2000" dirty="0" smtClean="0"/>
          </a:p>
          <a:p>
            <a:pPr lvl="1"/>
            <a:endParaRPr lang="fr-FR" sz="2000" dirty="0"/>
          </a:p>
          <a:p>
            <a:pPr lvl="1"/>
            <a:r>
              <a:rPr lang="fr-FR" sz="2000" b="1" dirty="0"/>
              <a:t>L</a:t>
            </a:r>
            <a:r>
              <a:rPr lang="fr-FR" sz="2000" b="1" dirty="0" smtClean="0"/>
              <a:t>es </a:t>
            </a:r>
            <a:r>
              <a:rPr lang="fr-FR" sz="2000" b="1" dirty="0"/>
              <a:t>fronts </a:t>
            </a:r>
            <a:r>
              <a:rPr lang="fr-FR" sz="2000" b="1" dirty="0" smtClean="0"/>
              <a:t>occlus</a:t>
            </a:r>
            <a:endParaRPr lang="fr-FR" sz="2000" b="1" dirty="0"/>
          </a:p>
        </p:txBody>
      </p:sp>
      <p:pic>
        <p:nvPicPr>
          <p:cNvPr id="5" name="Image 4"/>
          <p:cNvPicPr>
            <a:picLocks noChangeAspect="1"/>
          </p:cNvPicPr>
          <p:nvPr/>
        </p:nvPicPr>
        <p:blipFill>
          <a:blip r:embed="rId2"/>
          <a:stretch>
            <a:fillRect/>
          </a:stretch>
        </p:blipFill>
        <p:spPr>
          <a:xfrm>
            <a:off x="1835569" y="3551028"/>
            <a:ext cx="3158173" cy="566542"/>
          </a:xfrm>
          <a:prstGeom prst="rect">
            <a:avLst/>
          </a:prstGeom>
        </p:spPr>
      </p:pic>
      <p:pic>
        <p:nvPicPr>
          <p:cNvPr id="6" name="Image 5"/>
          <p:cNvPicPr>
            <a:picLocks noChangeAspect="1"/>
          </p:cNvPicPr>
          <p:nvPr/>
        </p:nvPicPr>
        <p:blipFill>
          <a:blip r:embed="rId3"/>
          <a:stretch>
            <a:fillRect/>
          </a:stretch>
        </p:blipFill>
        <p:spPr>
          <a:xfrm>
            <a:off x="1835569" y="2492490"/>
            <a:ext cx="3085844" cy="433947"/>
          </a:xfrm>
          <a:prstGeom prst="rect">
            <a:avLst/>
          </a:prstGeom>
        </p:spPr>
      </p:pic>
      <p:pic>
        <p:nvPicPr>
          <p:cNvPr id="7" name="Image 6"/>
          <p:cNvPicPr>
            <a:picLocks noChangeAspect="1"/>
          </p:cNvPicPr>
          <p:nvPr/>
        </p:nvPicPr>
        <p:blipFill>
          <a:blip r:embed="rId4"/>
          <a:stretch>
            <a:fillRect/>
          </a:stretch>
        </p:blipFill>
        <p:spPr>
          <a:xfrm>
            <a:off x="1889811" y="4870606"/>
            <a:ext cx="2977360" cy="458056"/>
          </a:xfrm>
          <a:prstGeom prst="rect">
            <a:avLst/>
          </a:prstGeom>
        </p:spPr>
      </p:pic>
      <p:pic>
        <p:nvPicPr>
          <p:cNvPr id="8" name="Imag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71679" y="2243366"/>
            <a:ext cx="6633821" cy="4433659"/>
          </a:xfrm>
          <a:prstGeom prst="rect">
            <a:avLst/>
          </a:prstGeom>
        </p:spPr>
      </p:pic>
    </p:spTree>
    <p:extLst>
      <p:ext uri="{BB962C8B-B14F-4D97-AF65-F5344CB8AC3E}">
        <p14:creationId xmlns:p14="http://schemas.microsoft.com/office/powerpoint/2010/main" val="3596264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0647" y="0"/>
            <a:ext cx="10515600" cy="1325563"/>
          </a:xfrm>
        </p:spPr>
        <p:txBody>
          <a:bodyPr/>
          <a:lstStyle/>
          <a:p>
            <a:r>
              <a:rPr lang="fr-FR" dirty="0"/>
              <a:t>FRONT CHAUD</a:t>
            </a:r>
          </a:p>
        </p:txBody>
      </p:sp>
      <p:sp>
        <p:nvSpPr>
          <p:cNvPr id="3" name="Espace réservé du contenu 2"/>
          <p:cNvSpPr>
            <a:spLocks noGrp="1"/>
          </p:cNvSpPr>
          <p:nvPr>
            <p:ph idx="1"/>
          </p:nvPr>
        </p:nvSpPr>
        <p:spPr/>
        <p:txBody>
          <a:bodyPr/>
          <a:lstStyle/>
          <a:p>
            <a:endParaRPr lang="fr-FR" dirty="0"/>
          </a:p>
          <a:p>
            <a:endParaRPr lang="fr-FR" dirty="0"/>
          </a:p>
        </p:txBody>
      </p:sp>
      <p:sp>
        <p:nvSpPr>
          <p:cNvPr id="4" name="Espace réservé du contenu 2"/>
          <p:cNvSpPr txBox="1">
            <a:spLocks/>
          </p:cNvSpPr>
          <p:nvPr/>
        </p:nvSpPr>
        <p:spPr>
          <a:xfrm>
            <a:off x="739588" y="1072588"/>
            <a:ext cx="10515600" cy="48386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000" dirty="0" smtClean="0"/>
              <a:t>Limite </a:t>
            </a:r>
            <a:r>
              <a:rPr lang="fr-FR" sz="2000" dirty="0"/>
              <a:t>entre deux masses d'air, </a:t>
            </a:r>
            <a:r>
              <a:rPr lang="fr-FR" sz="2000" dirty="0" smtClean="0"/>
              <a:t>l'air chaud </a:t>
            </a:r>
            <a:r>
              <a:rPr lang="fr-FR" sz="2000" dirty="0"/>
              <a:t>remplace l'air </a:t>
            </a:r>
            <a:r>
              <a:rPr lang="fr-FR" sz="2000" dirty="0" smtClean="0"/>
              <a:t>froid</a:t>
            </a:r>
          </a:p>
          <a:p>
            <a:r>
              <a:rPr lang="fr-FR" sz="2000" dirty="0" smtClean="0"/>
              <a:t>L’air </a:t>
            </a:r>
            <a:r>
              <a:rPr lang="fr-FR" sz="2000" dirty="0"/>
              <a:t>chaud ayant une plus faible densité que l’air froid, est forcé de s’élever au-dessus de l’air froid. </a:t>
            </a:r>
            <a:endParaRPr lang="fr-FR" sz="2000" dirty="0" smtClean="0"/>
          </a:p>
          <a:p>
            <a:r>
              <a:rPr lang="fr-FR" sz="2000" dirty="0" smtClean="0"/>
              <a:t>Le passage entre les deux masses d'air s'effectue sur une longue distance (± 600km)</a:t>
            </a:r>
          </a:p>
          <a:p>
            <a:r>
              <a:rPr lang="fr-FR" sz="2000" dirty="0" smtClean="0"/>
              <a:t>L'approche est marquée par un envahissement de nuages élevés du type cirrus dont l’épaisseur augmente graduellement et se transforment en altostratus. </a:t>
            </a:r>
          </a:p>
          <a:p>
            <a:r>
              <a:rPr lang="fr-FR" sz="2000" dirty="0" smtClean="0"/>
              <a:t>Par la suite le nuage devient du type nimbostratus et donne des précipitations continues.</a:t>
            </a:r>
            <a:endParaRPr lang="fr-FR" sz="2000" dirty="0"/>
          </a:p>
        </p:txBody>
      </p:sp>
      <p:pic>
        <p:nvPicPr>
          <p:cNvPr id="6" name="Image 5"/>
          <p:cNvPicPr>
            <a:picLocks noChangeAspect="1"/>
          </p:cNvPicPr>
          <p:nvPr/>
        </p:nvPicPr>
        <p:blipFill>
          <a:blip r:embed="rId2"/>
          <a:stretch>
            <a:fillRect/>
          </a:stretch>
        </p:blipFill>
        <p:spPr>
          <a:xfrm>
            <a:off x="4499951" y="392787"/>
            <a:ext cx="4028748" cy="566543"/>
          </a:xfrm>
          <a:prstGeom prst="rect">
            <a:avLst/>
          </a:prstGeom>
        </p:spPr>
      </p:pic>
      <p:pic>
        <p:nvPicPr>
          <p:cNvPr id="8" name="Imag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41817" y="3936986"/>
            <a:ext cx="5479901" cy="2518805"/>
          </a:xfrm>
          <a:prstGeom prst="rect">
            <a:avLst/>
          </a:prstGeom>
        </p:spPr>
      </p:pic>
      <p:cxnSp>
        <p:nvCxnSpPr>
          <p:cNvPr id="11" name="Connecteur droit avec flèche 10"/>
          <p:cNvCxnSpPr/>
          <p:nvPr/>
        </p:nvCxnSpPr>
        <p:spPr>
          <a:xfrm>
            <a:off x="6514325" y="6589059"/>
            <a:ext cx="4383741"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12" name="ZoneTexte 11"/>
          <p:cNvSpPr txBox="1"/>
          <p:nvPr/>
        </p:nvSpPr>
        <p:spPr>
          <a:xfrm>
            <a:off x="8173654" y="6514446"/>
            <a:ext cx="800219" cy="338554"/>
          </a:xfrm>
          <a:prstGeom prst="rect">
            <a:avLst/>
          </a:prstGeom>
          <a:noFill/>
        </p:spPr>
        <p:txBody>
          <a:bodyPr wrap="none" rtlCol="0">
            <a:spAutoFit/>
          </a:bodyPr>
          <a:lstStyle/>
          <a:p>
            <a:r>
              <a:rPr lang="fr-FR" sz="1600" dirty="0" smtClean="0"/>
              <a:t>600 km</a:t>
            </a:r>
            <a:endParaRPr lang="fr-FR" sz="1600" dirty="0"/>
          </a:p>
        </p:txBody>
      </p:sp>
      <p:sp>
        <p:nvSpPr>
          <p:cNvPr id="13" name="Ellipse 12"/>
          <p:cNvSpPr/>
          <p:nvPr/>
        </p:nvSpPr>
        <p:spPr>
          <a:xfrm>
            <a:off x="6908772" y="5423927"/>
            <a:ext cx="2065101" cy="125979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9184195" y="4918025"/>
            <a:ext cx="2846832" cy="733838"/>
          </a:xfrm>
          <a:prstGeom prst="rect">
            <a:avLst/>
          </a:prstGeom>
          <a:solidFill>
            <a:srgbClr val="FF00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fr-FR" b="1" dirty="0" smtClean="0"/>
              <a:t>ZONES DE FORTES PRECIPITATIONS</a:t>
            </a:r>
            <a:endParaRPr lang="fr-FR" b="1" dirty="0"/>
          </a:p>
        </p:txBody>
      </p:sp>
      <p:cxnSp>
        <p:nvCxnSpPr>
          <p:cNvPr id="16" name="Connecteur droit 15"/>
          <p:cNvCxnSpPr>
            <a:stCxn id="14" idx="1"/>
          </p:cNvCxnSpPr>
          <p:nvPr/>
        </p:nvCxnSpPr>
        <p:spPr>
          <a:xfrm flipH="1">
            <a:off x="8855375" y="5284944"/>
            <a:ext cx="328820" cy="41781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533374" y="3868333"/>
            <a:ext cx="4283055" cy="1077218"/>
          </a:xfrm>
          <a:prstGeom prst="rect">
            <a:avLst/>
          </a:prstGeom>
        </p:spPr>
        <p:txBody>
          <a:bodyPr wrap="square">
            <a:spAutoFit/>
          </a:bodyPr>
          <a:lstStyle/>
          <a:p>
            <a:r>
              <a:rPr lang="fr-FR" sz="1600" b="1" i="1" u="sng" dirty="0">
                <a:latin typeface="Open Sans"/>
              </a:rPr>
              <a:t>Caractéristiques :</a:t>
            </a:r>
          </a:p>
          <a:p>
            <a:pPr>
              <a:buFont typeface="Arial" panose="020B0604020202020204" pitchFamily="34" charset="0"/>
              <a:buChar char="•"/>
            </a:pPr>
            <a:r>
              <a:rPr lang="fr-FR" sz="1600" dirty="0">
                <a:latin typeface="Open Sans"/>
              </a:rPr>
              <a:t>Nuages de type stratiforme</a:t>
            </a:r>
          </a:p>
          <a:p>
            <a:pPr>
              <a:buFont typeface="Arial" panose="020B0604020202020204" pitchFamily="34" charset="0"/>
              <a:buChar char="•"/>
            </a:pPr>
            <a:r>
              <a:rPr lang="fr-FR" sz="1600" dirty="0" smtClean="0">
                <a:latin typeface="Open Sans"/>
              </a:rPr>
              <a:t>Pluie </a:t>
            </a:r>
            <a:r>
              <a:rPr lang="fr-FR" sz="1600" dirty="0">
                <a:latin typeface="Open Sans"/>
              </a:rPr>
              <a:t>fine et continue</a:t>
            </a:r>
          </a:p>
          <a:p>
            <a:pPr>
              <a:buFont typeface="Arial" panose="020B0604020202020204" pitchFamily="34" charset="0"/>
              <a:buChar char="•"/>
            </a:pPr>
            <a:r>
              <a:rPr lang="fr-FR" sz="1600" dirty="0" smtClean="0">
                <a:latin typeface="Open Sans"/>
              </a:rPr>
              <a:t>Temps </a:t>
            </a:r>
            <a:r>
              <a:rPr lang="fr-FR" sz="1600" dirty="0">
                <a:latin typeface="Open Sans"/>
              </a:rPr>
              <a:t>de passage : varie entre 18 et 36 h</a:t>
            </a:r>
            <a:endParaRPr lang="fr-FR" sz="1600" b="0" i="0" dirty="0">
              <a:effectLst/>
              <a:latin typeface="Open Sans"/>
            </a:endParaRPr>
          </a:p>
        </p:txBody>
      </p:sp>
    </p:spTree>
    <p:extLst>
      <p:ext uri="{BB962C8B-B14F-4D97-AF65-F5344CB8AC3E}">
        <p14:creationId xmlns:p14="http://schemas.microsoft.com/office/powerpoint/2010/main" val="2682628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ront Chaud"/>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11504" y="1121855"/>
            <a:ext cx="8925850" cy="5578656"/>
          </a:xfrm>
          <a:prstGeom prst="rect">
            <a:avLst/>
          </a:prstGeom>
          <a:noFill/>
          <a:extLst>
            <a:ext uri="{909E8E84-426E-40DD-AFC4-6F175D3DCCD1}">
              <a14:hiddenFill xmlns:a14="http://schemas.microsoft.com/office/drawing/2010/main">
                <a:solidFill>
                  <a:srgbClr val="FFFFFF"/>
                </a:solidFill>
              </a14:hiddenFill>
            </a:ext>
          </a:extLst>
        </p:spPr>
      </p:pic>
      <p:sp>
        <p:nvSpPr>
          <p:cNvPr id="5" name="Titre 1"/>
          <p:cNvSpPr>
            <a:spLocks noGrp="1"/>
          </p:cNvSpPr>
          <p:nvPr>
            <p:ph type="title"/>
          </p:nvPr>
        </p:nvSpPr>
        <p:spPr>
          <a:xfrm>
            <a:off x="470647" y="0"/>
            <a:ext cx="10515600" cy="1325563"/>
          </a:xfrm>
        </p:spPr>
        <p:txBody>
          <a:bodyPr/>
          <a:lstStyle/>
          <a:p>
            <a:r>
              <a:rPr lang="fr-FR" dirty="0"/>
              <a:t>FRONT CHAUD</a:t>
            </a:r>
          </a:p>
        </p:txBody>
      </p:sp>
    </p:spTree>
    <p:extLst>
      <p:ext uri="{BB962C8B-B14F-4D97-AF65-F5344CB8AC3E}">
        <p14:creationId xmlns:p14="http://schemas.microsoft.com/office/powerpoint/2010/main" val="134986930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0647" y="0"/>
            <a:ext cx="10515600" cy="1325563"/>
          </a:xfrm>
        </p:spPr>
        <p:txBody>
          <a:bodyPr/>
          <a:lstStyle/>
          <a:p>
            <a:r>
              <a:rPr lang="fr-FR" dirty="0"/>
              <a:t>FRONT CHAUD</a:t>
            </a:r>
          </a:p>
        </p:txBody>
      </p:sp>
      <p:sp>
        <p:nvSpPr>
          <p:cNvPr id="4" name="Espace réservé du contenu 2"/>
          <p:cNvSpPr txBox="1">
            <a:spLocks/>
          </p:cNvSpPr>
          <p:nvPr/>
        </p:nvSpPr>
        <p:spPr>
          <a:xfrm>
            <a:off x="739588" y="1072589"/>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smtClean="0"/>
              <a:t>Les indices météos:</a:t>
            </a:r>
          </a:p>
          <a:p>
            <a:pPr lvl="1"/>
            <a:r>
              <a:rPr lang="fr-FR" sz="2000" dirty="0" smtClean="0"/>
              <a:t>Diminution de la visibilité</a:t>
            </a:r>
          </a:p>
          <a:p>
            <a:pPr lvl="1"/>
            <a:r>
              <a:rPr lang="fr-FR" sz="2000" dirty="0" smtClean="0"/>
              <a:t>Vitesse du vent augmente</a:t>
            </a:r>
          </a:p>
          <a:p>
            <a:pPr lvl="1"/>
            <a:r>
              <a:rPr lang="fr-FR" sz="2000" dirty="0" smtClean="0"/>
              <a:t>Pression diminue rapidement</a:t>
            </a:r>
          </a:p>
          <a:p>
            <a:pPr lvl="1"/>
            <a:endParaRPr lang="fr-FR" sz="2000" dirty="0"/>
          </a:p>
        </p:txBody>
      </p:sp>
      <p:pic>
        <p:nvPicPr>
          <p:cNvPr id="6" name="Image 5"/>
          <p:cNvPicPr>
            <a:picLocks noChangeAspect="1"/>
          </p:cNvPicPr>
          <p:nvPr/>
        </p:nvPicPr>
        <p:blipFill>
          <a:blip r:embed="rId2"/>
          <a:stretch>
            <a:fillRect/>
          </a:stretch>
        </p:blipFill>
        <p:spPr>
          <a:xfrm>
            <a:off x="4498802" y="376199"/>
            <a:ext cx="3934113" cy="553235"/>
          </a:xfrm>
          <a:prstGeom prst="rect">
            <a:avLst/>
          </a:prstGeom>
        </p:spPr>
      </p:pic>
      <p:pic>
        <p:nvPicPr>
          <p:cNvPr id="8" name="Image 7"/>
          <p:cNvPicPr>
            <a:picLocks noChangeAspect="1"/>
          </p:cNvPicPr>
          <p:nvPr/>
        </p:nvPicPr>
        <p:blipFill>
          <a:blip r:embed="rId3"/>
          <a:stretch>
            <a:fillRect/>
          </a:stretch>
        </p:blipFill>
        <p:spPr>
          <a:xfrm>
            <a:off x="3185646" y="2647165"/>
            <a:ext cx="7719340" cy="3548151"/>
          </a:xfrm>
          <a:prstGeom prst="rect">
            <a:avLst/>
          </a:prstGeom>
        </p:spPr>
      </p:pic>
    </p:spTree>
    <p:extLst>
      <p:ext uri="{BB962C8B-B14F-4D97-AF65-F5344CB8AC3E}">
        <p14:creationId xmlns:p14="http://schemas.microsoft.com/office/powerpoint/2010/main" val="2729307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0647" y="0"/>
            <a:ext cx="10515600" cy="1325563"/>
          </a:xfrm>
        </p:spPr>
        <p:txBody>
          <a:bodyPr/>
          <a:lstStyle/>
          <a:p>
            <a:r>
              <a:rPr lang="fr-FR" dirty="0"/>
              <a:t>FRONT CHAUD</a:t>
            </a:r>
          </a:p>
        </p:txBody>
      </p:sp>
      <p:sp>
        <p:nvSpPr>
          <p:cNvPr id="3" name="Espace réservé du contenu 2"/>
          <p:cNvSpPr>
            <a:spLocks noGrp="1"/>
          </p:cNvSpPr>
          <p:nvPr>
            <p:ph idx="1"/>
          </p:nvPr>
        </p:nvSpPr>
        <p:spPr/>
        <p:txBody>
          <a:bodyPr/>
          <a:lstStyle/>
          <a:p>
            <a:endParaRPr lang="fr-FR" dirty="0"/>
          </a:p>
          <a:p>
            <a:endParaRPr lang="fr-FR" dirty="0"/>
          </a:p>
        </p:txBody>
      </p:sp>
      <p:sp>
        <p:nvSpPr>
          <p:cNvPr id="4" name="Espace réservé du contenu 2"/>
          <p:cNvSpPr txBox="1">
            <a:spLocks/>
          </p:cNvSpPr>
          <p:nvPr/>
        </p:nvSpPr>
        <p:spPr>
          <a:xfrm>
            <a:off x="739588" y="1072589"/>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000" dirty="0" smtClean="0"/>
              <a:t>Instable</a:t>
            </a:r>
          </a:p>
          <a:p>
            <a:pPr marL="0" indent="0">
              <a:buNone/>
            </a:pPr>
            <a:r>
              <a:rPr lang="fr-FR" sz="2000" dirty="0" smtClean="0">
                <a:sym typeface="Wingdings" panose="05000000000000000000" pitchFamily="2" charset="2"/>
              </a:rPr>
              <a:t>	 Présence d’un Cumulonimbus</a:t>
            </a:r>
            <a:endParaRPr lang="fr-FR" sz="2000" dirty="0"/>
          </a:p>
        </p:txBody>
      </p:sp>
      <p:pic>
        <p:nvPicPr>
          <p:cNvPr id="6" name="Image 5"/>
          <p:cNvPicPr>
            <a:picLocks noChangeAspect="1"/>
          </p:cNvPicPr>
          <p:nvPr/>
        </p:nvPicPr>
        <p:blipFill>
          <a:blip r:embed="rId2"/>
          <a:stretch>
            <a:fillRect/>
          </a:stretch>
        </p:blipFill>
        <p:spPr>
          <a:xfrm>
            <a:off x="4509077" y="450812"/>
            <a:ext cx="2438740" cy="342948"/>
          </a:xfrm>
          <a:prstGeom prst="rect">
            <a:avLst/>
          </a:prstGeom>
        </p:spPr>
      </p:pic>
      <p:pic>
        <p:nvPicPr>
          <p:cNvPr id="9" name="Image 8"/>
          <p:cNvPicPr>
            <a:picLocks noChangeAspect="1"/>
          </p:cNvPicPr>
          <p:nvPr/>
        </p:nvPicPr>
        <p:blipFill>
          <a:blip r:embed="rId3"/>
          <a:stretch>
            <a:fillRect/>
          </a:stretch>
        </p:blipFill>
        <p:spPr>
          <a:xfrm>
            <a:off x="3154270" y="1866349"/>
            <a:ext cx="7864462" cy="3573783"/>
          </a:xfrm>
          <a:prstGeom prst="rect">
            <a:avLst/>
          </a:prstGeom>
        </p:spPr>
      </p:pic>
      <p:sp>
        <p:nvSpPr>
          <p:cNvPr id="7" name="Espace réservé du contenu 2"/>
          <p:cNvSpPr txBox="1">
            <a:spLocks/>
          </p:cNvSpPr>
          <p:nvPr/>
        </p:nvSpPr>
        <p:spPr>
          <a:xfrm>
            <a:off x="640976" y="5231741"/>
            <a:ext cx="10279144" cy="11374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400" dirty="0" smtClean="0"/>
              <a:t>Après le front</a:t>
            </a:r>
          </a:p>
          <a:p>
            <a:pPr lvl="1"/>
            <a:r>
              <a:rPr lang="fr-FR" sz="1800" dirty="0" smtClean="0"/>
              <a:t>Conditions typique d’une masse chaude: stratus bas et mauvaise visibilité</a:t>
            </a:r>
          </a:p>
          <a:p>
            <a:pPr lvl="1"/>
            <a:r>
              <a:rPr lang="fr-FR" sz="1800" dirty="0" smtClean="0"/>
              <a:t>Bruine faible ou modérée</a:t>
            </a:r>
          </a:p>
          <a:p>
            <a:pPr lvl="1"/>
            <a:endParaRPr lang="fr-FR" sz="1800" dirty="0"/>
          </a:p>
        </p:txBody>
      </p:sp>
    </p:spTree>
    <p:extLst>
      <p:ext uri="{BB962C8B-B14F-4D97-AF65-F5344CB8AC3E}">
        <p14:creationId xmlns:p14="http://schemas.microsoft.com/office/powerpoint/2010/main" val="1935073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0647" y="0"/>
            <a:ext cx="10515600" cy="1325563"/>
          </a:xfrm>
        </p:spPr>
        <p:txBody>
          <a:bodyPr/>
          <a:lstStyle/>
          <a:p>
            <a:r>
              <a:rPr lang="fr-FR" dirty="0"/>
              <a:t>FRONT </a:t>
            </a:r>
            <a:r>
              <a:rPr lang="fr-FR" dirty="0" smtClean="0"/>
              <a:t>FROID</a:t>
            </a:r>
            <a:endParaRPr lang="fr-FR" dirty="0"/>
          </a:p>
        </p:txBody>
      </p:sp>
      <p:sp>
        <p:nvSpPr>
          <p:cNvPr id="3" name="Espace réservé du contenu 2"/>
          <p:cNvSpPr>
            <a:spLocks noGrp="1"/>
          </p:cNvSpPr>
          <p:nvPr>
            <p:ph idx="1"/>
          </p:nvPr>
        </p:nvSpPr>
        <p:spPr/>
        <p:txBody>
          <a:bodyPr/>
          <a:lstStyle/>
          <a:p>
            <a:endParaRPr lang="fr-FR" dirty="0"/>
          </a:p>
          <a:p>
            <a:endParaRPr lang="fr-FR" dirty="0"/>
          </a:p>
        </p:txBody>
      </p:sp>
      <p:sp>
        <p:nvSpPr>
          <p:cNvPr id="4" name="Espace réservé du contenu 2"/>
          <p:cNvSpPr txBox="1">
            <a:spLocks/>
          </p:cNvSpPr>
          <p:nvPr/>
        </p:nvSpPr>
        <p:spPr>
          <a:xfrm>
            <a:off x="749862" y="1195878"/>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100" dirty="0" smtClean="0"/>
              <a:t>Limite </a:t>
            </a:r>
            <a:r>
              <a:rPr lang="fr-FR" sz="2100" dirty="0"/>
              <a:t>entre deux masses d'air, l'air froid </a:t>
            </a:r>
            <a:r>
              <a:rPr lang="fr-FR" sz="2100" dirty="0" smtClean="0"/>
              <a:t>s'engage </a:t>
            </a:r>
            <a:r>
              <a:rPr lang="fr-FR" sz="2100" dirty="0"/>
              <a:t>sous une masse d'air chaud en la repoussant. </a:t>
            </a:r>
            <a:r>
              <a:rPr lang="fr-FR" sz="2100" dirty="0" smtClean="0"/>
              <a:t>=&gt; Rabot</a:t>
            </a:r>
          </a:p>
          <a:p>
            <a:r>
              <a:rPr lang="fr-FR" sz="2100" dirty="0"/>
              <a:t>Pente raide : entre 15 et 50 km</a:t>
            </a:r>
          </a:p>
          <a:p>
            <a:endParaRPr lang="fr-FR" sz="2100" dirty="0"/>
          </a:p>
        </p:txBody>
      </p:sp>
      <p:pic>
        <p:nvPicPr>
          <p:cNvPr id="10" name="Image 9"/>
          <p:cNvPicPr>
            <a:picLocks noChangeAspect="1"/>
          </p:cNvPicPr>
          <p:nvPr/>
        </p:nvPicPr>
        <p:blipFill>
          <a:blip r:embed="rId2"/>
          <a:stretch>
            <a:fillRect/>
          </a:stretch>
        </p:blipFill>
        <p:spPr>
          <a:xfrm>
            <a:off x="3987439" y="438912"/>
            <a:ext cx="2495898" cy="447737"/>
          </a:xfrm>
          <a:prstGeom prst="rect">
            <a:avLst/>
          </a:prstGeom>
        </p:spPr>
      </p:pic>
      <p:pic>
        <p:nvPicPr>
          <p:cNvPr id="5" name="Image 4"/>
          <p:cNvPicPr>
            <a:picLocks noChangeAspect="1"/>
          </p:cNvPicPr>
          <p:nvPr/>
        </p:nvPicPr>
        <p:blipFill>
          <a:blip r:embed="rId3"/>
          <a:stretch>
            <a:fillRect/>
          </a:stretch>
        </p:blipFill>
        <p:spPr>
          <a:xfrm>
            <a:off x="5085542" y="3237156"/>
            <a:ext cx="7001852" cy="3219899"/>
          </a:xfrm>
          <a:prstGeom prst="rect">
            <a:avLst/>
          </a:prstGeom>
        </p:spPr>
      </p:pic>
      <p:sp>
        <p:nvSpPr>
          <p:cNvPr id="6" name="Rectangle 5"/>
          <p:cNvSpPr/>
          <p:nvPr/>
        </p:nvSpPr>
        <p:spPr>
          <a:xfrm>
            <a:off x="230011" y="3248258"/>
            <a:ext cx="4855532" cy="1708160"/>
          </a:xfrm>
          <a:prstGeom prst="rect">
            <a:avLst/>
          </a:prstGeom>
        </p:spPr>
        <p:txBody>
          <a:bodyPr wrap="square">
            <a:spAutoFit/>
          </a:bodyPr>
          <a:lstStyle/>
          <a:p>
            <a:r>
              <a:rPr lang="fr-FR" sz="2100" b="1" i="1" u="sng" dirty="0" smtClean="0"/>
              <a:t>Caractéristiques :</a:t>
            </a:r>
          </a:p>
          <a:p>
            <a:r>
              <a:rPr lang="fr-FR" sz="2100" dirty="0" smtClean="0"/>
              <a:t>Nuages </a:t>
            </a:r>
            <a:r>
              <a:rPr lang="fr-FR" sz="2100" dirty="0"/>
              <a:t>de type </a:t>
            </a:r>
            <a:r>
              <a:rPr lang="fr-FR" sz="2100" dirty="0" smtClean="0"/>
              <a:t>cumuliforme</a:t>
            </a:r>
          </a:p>
          <a:p>
            <a:r>
              <a:rPr lang="fr-FR" sz="2100" dirty="0" smtClean="0"/>
              <a:t>Averse </a:t>
            </a:r>
            <a:r>
              <a:rPr lang="fr-FR" sz="2100" dirty="0"/>
              <a:t>(grosses gouttes d’eau) et orages grêle </a:t>
            </a:r>
            <a:r>
              <a:rPr lang="fr-FR" sz="2100" dirty="0" smtClean="0"/>
              <a:t>possible</a:t>
            </a:r>
          </a:p>
          <a:p>
            <a:r>
              <a:rPr lang="fr-FR" sz="2100" dirty="0" smtClean="0"/>
              <a:t>Temps </a:t>
            </a:r>
            <a:r>
              <a:rPr lang="fr-FR" sz="2100" dirty="0"/>
              <a:t>de passage : 10min à 1h</a:t>
            </a:r>
          </a:p>
        </p:txBody>
      </p:sp>
      <p:cxnSp>
        <p:nvCxnSpPr>
          <p:cNvPr id="8" name="Connecteur droit avec flèche 7"/>
          <p:cNvCxnSpPr/>
          <p:nvPr/>
        </p:nvCxnSpPr>
        <p:spPr>
          <a:xfrm>
            <a:off x="5085542" y="6542770"/>
            <a:ext cx="3698862" cy="1868"/>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9" name="ZoneTexte 8"/>
          <p:cNvSpPr txBox="1"/>
          <p:nvPr/>
        </p:nvSpPr>
        <p:spPr>
          <a:xfrm>
            <a:off x="6744871" y="6468156"/>
            <a:ext cx="966931" cy="338554"/>
          </a:xfrm>
          <a:prstGeom prst="rect">
            <a:avLst/>
          </a:prstGeom>
          <a:noFill/>
        </p:spPr>
        <p:txBody>
          <a:bodyPr wrap="none" rtlCol="0">
            <a:spAutoFit/>
          </a:bodyPr>
          <a:lstStyle/>
          <a:p>
            <a:r>
              <a:rPr lang="fr-FR" sz="1600" dirty="0" smtClean="0"/>
              <a:t>15-50 km</a:t>
            </a:r>
            <a:endParaRPr lang="fr-FR" sz="1600" dirty="0"/>
          </a:p>
        </p:txBody>
      </p:sp>
    </p:spTree>
    <p:extLst>
      <p:ext uri="{BB962C8B-B14F-4D97-AF65-F5344CB8AC3E}">
        <p14:creationId xmlns:p14="http://schemas.microsoft.com/office/powerpoint/2010/main" val="1748041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ront Froid"/>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53118" y="1106434"/>
            <a:ext cx="10504510" cy="4595723"/>
          </a:xfrm>
          <a:prstGeom prst="rect">
            <a:avLst/>
          </a:prstGeom>
          <a:noFill/>
          <a:extLst>
            <a:ext uri="{909E8E84-426E-40DD-AFC4-6F175D3DCCD1}">
              <a14:hiddenFill xmlns:a14="http://schemas.microsoft.com/office/drawing/2010/main">
                <a:solidFill>
                  <a:srgbClr val="FFFFFF"/>
                </a:solidFill>
              </a14:hiddenFill>
            </a:ext>
          </a:extLst>
        </p:spPr>
      </p:pic>
      <p:sp>
        <p:nvSpPr>
          <p:cNvPr id="6" name="Titre 1"/>
          <p:cNvSpPr txBox="1">
            <a:spLocks/>
          </p:cNvSpPr>
          <p:nvPr/>
        </p:nvSpPr>
        <p:spPr>
          <a:xfrm>
            <a:off x="470647"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mtClean="0"/>
              <a:t>FRONT FROID</a:t>
            </a:r>
            <a:endParaRPr lang="fr-FR" dirty="0"/>
          </a:p>
        </p:txBody>
      </p:sp>
    </p:spTree>
    <p:extLst>
      <p:ext uri="{BB962C8B-B14F-4D97-AF65-F5344CB8AC3E}">
        <p14:creationId xmlns:p14="http://schemas.microsoft.com/office/powerpoint/2010/main" val="37345886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2209800" y="115455"/>
            <a:ext cx="7772400" cy="990600"/>
          </a:xfrm>
          <a:effectLst>
            <a:outerShdw dist="28398" dir="1593903" algn="ctr" rotWithShape="0">
              <a:srgbClr val="FFFF00"/>
            </a:outerShdw>
          </a:effectLst>
        </p:spPr>
        <p:txBody>
          <a:bodyPr>
            <a:normAutofit/>
          </a:bodyPr>
          <a:lstStyle/>
          <a:p>
            <a:pPr eaLnBrk="1" hangingPunct="1"/>
            <a:r>
              <a:rPr lang="fr-FR" altLang="fr-FR" sz="4000" dirty="0" smtClean="0"/>
              <a:t>2 ) L’eau dans tous ses états</a:t>
            </a:r>
            <a:endParaRPr lang="fr-FR" altLang="fr-FR" sz="4000" dirty="0"/>
          </a:p>
        </p:txBody>
      </p:sp>
      <p:sp>
        <p:nvSpPr>
          <p:cNvPr id="2" name="ZoneTexte 1"/>
          <p:cNvSpPr txBox="1"/>
          <p:nvPr/>
        </p:nvSpPr>
        <p:spPr>
          <a:xfrm>
            <a:off x="2392218" y="1736436"/>
            <a:ext cx="8589818" cy="3416320"/>
          </a:xfrm>
          <a:prstGeom prst="rect">
            <a:avLst/>
          </a:prstGeom>
          <a:noFill/>
        </p:spPr>
        <p:txBody>
          <a:bodyPr wrap="square" rtlCol="0">
            <a:spAutoFit/>
          </a:bodyPr>
          <a:lstStyle/>
          <a:p>
            <a:pPr marL="285750" indent="-285750">
              <a:buFontTx/>
              <a:buChar char="-"/>
            </a:pPr>
            <a:r>
              <a:rPr lang="fr-FR" dirty="0" smtClean="0"/>
              <a:t>Liquide : de 0 à 100° </a:t>
            </a:r>
            <a:r>
              <a:rPr lang="fr-FR" dirty="0" err="1" smtClean="0"/>
              <a:t>celsius</a:t>
            </a:r>
            <a:r>
              <a:rPr lang="fr-FR" dirty="0" smtClean="0"/>
              <a:t>, 1kg/l</a:t>
            </a:r>
          </a:p>
          <a:p>
            <a:pPr marL="285750" indent="-285750">
              <a:buFontTx/>
              <a:buChar char="-"/>
            </a:pPr>
            <a:endParaRPr lang="fr-FR" dirty="0"/>
          </a:p>
          <a:p>
            <a:pPr marL="285750" indent="-285750">
              <a:buFontTx/>
              <a:buChar char="-"/>
            </a:pPr>
            <a:r>
              <a:rPr lang="fr-FR" dirty="0" smtClean="0"/>
              <a:t>Solide : &lt; </a:t>
            </a:r>
            <a:r>
              <a:rPr lang="fr-FR" dirty="0"/>
              <a:t>0</a:t>
            </a:r>
            <a:r>
              <a:rPr lang="fr-FR" dirty="0" smtClean="0"/>
              <a:t>°C, 900G/l   (le glaçon flotte dans l’eau)</a:t>
            </a:r>
          </a:p>
          <a:p>
            <a:pPr marL="285750" indent="-285750">
              <a:buFontTx/>
              <a:buChar char="-"/>
            </a:pPr>
            <a:endParaRPr lang="fr-FR" dirty="0"/>
          </a:p>
          <a:p>
            <a:pPr marL="285750" indent="-285750">
              <a:buFontTx/>
              <a:buChar char="-"/>
            </a:pPr>
            <a:r>
              <a:rPr lang="fr-FR" dirty="0" smtClean="0"/>
              <a:t>Gazeuse (transparente et très légère)</a:t>
            </a:r>
          </a:p>
          <a:p>
            <a:pPr marL="285750" indent="-285750">
              <a:buFontTx/>
              <a:buChar char="-"/>
            </a:pPr>
            <a:endParaRPr lang="fr-FR" dirty="0"/>
          </a:p>
          <a:p>
            <a:pPr marL="285750" indent="-285750">
              <a:buFontTx/>
              <a:buChar char="-"/>
            </a:pPr>
            <a:endParaRPr lang="fr-FR" dirty="0" smtClean="0"/>
          </a:p>
          <a:p>
            <a:pPr marL="285750" indent="-285750">
              <a:buFontTx/>
              <a:buChar char="-"/>
            </a:pPr>
            <a:endParaRPr lang="fr-FR" dirty="0"/>
          </a:p>
          <a:p>
            <a:pPr marL="285750" indent="-285750">
              <a:buFontTx/>
              <a:buChar char="-"/>
            </a:pPr>
            <a:r>
              <a:rPr lang="fr-FR" dirty="0" smtClean="0"/>
              <a:t>Mais en fait, il y a toujours un peu de gaz d’eau dans l’air…</a:t>
            </a:r>
          </a:p>
          <a:p>
            <a:pPr marL="285750" indent="-285750">
              <a:buFontTx/>
              <a:buChar char="-"/>
            </a:pPr>
            <a:endParaRPr lang="fr-FR" dirty="0"/>
          </a:p>
          <a:p>
            <a:pPr marL="285750" indent="-285750">
              <a:buFontTx/>
              <a:buChar char="-"/>
            </a:pPr>
            <a:endParaRPr lang="fr-FR" dirty="0" smtClean="0"/>
          </a:p>
          <a:p>
            <a:pPr marL="285750" indent="-285750">
              <a:buFontTx/>
              <a:buChar char="-"/>
            </a:pPr>
            <a:r>
              <a:rPr lang="fr-FR" dirty="0" smtClean="0"/>
              <a:t>Alors, un nuage,  c’est quoi ?</a:t>
            </a:r>
            <a:endParaRPr lang="fr-FR" dirty="0"/>
          </a:p>
        </p:txBody>
      </p:sp>
    </p:spTree>
    <p:extLst>
      <p:ext uri="{BB962C8B-B14F-4D97-AF65-F5344CB8AC3E}">
        <p14:creationId xmlns:p14="http://schemas.microsoft.com/office/powerpoint/2010/main" val="7906275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0647" y="0"/>
            <a:ext cx="10515600" cy="1325563"/>
          </a:xfrm>
        </p:spPr>
        <p:txBody>
          <a:bodyPr/>
          <a:lstStyle/>
          <a:p>
            <a:r>
              <a:rPr lang="fr-FR" dirty="0"/>
              <a:t>FRONT </a:t>
            </a:r>
            <a:r>
              <a:rPr lang="fr-FR" dirty="0" smtClean="0"/>
              <a:t>FROID</a:t>
            </a:r>
            <a:endParaRPr lang="fr-FR" dirty="0"/>
          </a:p>
        </p:txBody>
      </p:sp>
      <p:sp>
        <p:nvSpPr>
          <p:cNvPr id="3" name="Espace réservé du contenu 2"/>
          <p:cNvSpPr>
            <a:spLocks noGrp="1"/>
          </p:cNvSpPr>
          <p:nvPr>
            <p:ph idx="1"/>
          </p:nvPr>
        </p:nvSpPr>
        <p:spPr/>
        <p:txBody>
          <a:bodyPr/>
          <a:lstStyle/>
          <a:p>
            <a:endParaRPr lang="fr-FR" dirty="0"/>
          </a:p>
          <a:p>
            <a:endParaRPr lang="fr-FR" dirty="0"/>
          </a:p>
        </p:txBody>
      </p:sp>
      <p:sp>
        <p:nvSpPr>
          <p:cNvPr id="4" name="Espace réservé du contenu 2"/>
          <p:cNvSpPr txBox="1">
            <a:spLocks/>
          </p:cNvSpPr>
          <p:nvPr/>
        </p:nvSpPr>
        <p:spPr>
          <a:xfrm>
            <a:off x="739588" y="1072589"/>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100" dirty="0" smtClean="0"/>
              <a:t>Les indices météos:</a:t>
            </a:r>
          </a:p>
          <a:p>
            <a:pPr lvl="1"/>
            <a:r>
              <a:rPr lang="fr-FR" sz="1700" dirty="0" smtClean="0"/>
              <a:t>Fortes précipitations peu avant et pendant le passage du front</a:t>
            </a:r>
          </a:p>
          <a:p>
            <a:pPr lvl="1"/>
            <a:r>
              <a:rPr lang="fr-FR" sz="1700" dirty="0" smtClean="0"/>
              <a:t>Pression baisse fortement</a:t>
            </a:r>
          </a:p>
          <a:p>
            <a:pPr lvl="1"/>
            <a:r>
              <a:rPr lang="fr-FR" sz="1700" dirty="0" smtClean="0"/>
              <a:t>Le vent tourne</a:t>
            </a:r>
          </a:p>
          <a:p>
            <a:pPr lvl="1"/>
            <a:r>
              <a:rPr lang="fr-FR" sz="1700" dirty="0" smtClean="0"/>
              <a:t>Force du vent augmente et </a:t>
            </a:r>
            <a:r>
              <a:rPr lang="fr-FR" sz="1700" dirty="0" err="1" smtClean="0"/>
              <a:t>raffaleux</a:t>
            </a:r>
            <a:endParaRPr lang="fr-FR" sz="1700" dirty="0" smtClean="0"/>
          </a:p>
          <a:p>
            <a:pPr lvl="1"/>
            <a:endParaRPr lang="fr-FR" sz="1700" dirty="0" smtClean="0"/>
          </a:p>
          <a:p>
            <a:pPr lvl="1"/>
            <a:endParaRPr lang="fr-FR" sz="1700" dirty="0"/>
          </a:p>
        </p:txBody>
      </p:sp>
      <p:pic>
        <p:nvPicPr>
          <p:cNvPr id="10" name="Image 9"/>
          <p:cNvPicPr>
            <a:picLocks noChangeAspect="1"/>
          </p:cNvPicPr>
          <p:nvPr/>
        </p:nvPicPr>
        <p:blipFill>
          <a:blip r:embed="rId2"/>
          <a:stretch>
            <a:fillRect/>
          </a:stretch>
        </p:blipFill>
        <p:spPr>
          <a:xfrm>
            <a:off x="3987439" y="438912"/>
            <a:ext cx="2495898" cy="447737"/>
          </a:xfrm>
          <a:prstGeom prst="rect">
            <a:avLst/>
          </a:prstGeom>
        </p:spPr>
      </p:pic>
      <p:pic>
        <p:nvPicPr>
          <p:cNvPr id="5" name="Image 4"/>
          <p:cNvPicPr>
            <a:picLocks noChangeAspect="1"/>
          </p:cNvPicPr>
          <p:nvPr/>
        </p:nvPicPr>
        <p:blipFill>
          <a:blip r:embed="rId3"/>
          <a:stretch>
            <a:fillRect/>
          </a:stretch>
        </p:blipFill>
        <p:spPr>
          <a:xfrm>
            <a:off x="2379920" y="3074108"/>
            <a:ext cx="7001852" cy="3219899"/>
          </a:xfrm>
          <a:prstGeom prst="rect">
            <a:avLst/>
          </a:prstGeom>
        </p:spPr>
      </p:pic>
    </p:spTree>
    <p:extLst>
      <p:ext uri="{BB962C8B-B14F-4D97-AF65-F5344CB8AC3E}">
        <p14:creationId xmlns:p14="http://schemas.microsoft.com/office/powerpoint/2010/main" val="3733274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0647" y="0"/>
            <a:ext cx="10515600" cy="1325563"/>
          </a:xfrm>
        </p:spPr>
        <p:txBody>
          <a:bodyPr/>
          <a:lstStyle/>
          <a:p>
            <a:r>
              <a:rPr lang="fr-FR" dirty="0"/>
              <a:t>FRONT </a:t>
            </a:r>
            <a:r>
              <a:rPr lang="fr-FR" dirty="0" smtClean="0"/>
              <a:t>FROID</a:t>
            </a:r>
            <a:endParaRPr lang="fr-FR" dirty="0"/>
          </a:p>
        </p:txBody>
      </p:sp>
      <p:sp>
        <p:nvSpPr>
          <p:cNvPr id="3" name="Espace réservé du contenu 2"/>
          <p:cNvSpPr>
            <a:spLocks noGrp="1"/>
          </p:cNvSpPr>
          <p:nvPr>
            <p:ph idx="1"/>
          </p:nvPr>
        </p:nvSpPr>
        <p:spPr/>
        <p:txBody>
          <a:bodyPr/>
          <a:lstStyle/>
          <a:p>
            <a:endParaRPr lang="fr-FR" dirty="0"/>
          </a:p>
          <a:p>
            <a:endParaRPr lang="fr-FR" dirty="0"/>
          </a:p>
        </p:txBody>
      </p:sp>
      <p:sp>
        <p:nvSpPr>
          <p:cNvPr id="4" name="Espace réservé du contenu 2"/>
          <p:cNvSpPr txBox="1">
            <a:spLocks/>
          </p:cNvSpPr>
          <p:nvPr/>
        </p:nvSpPr>
        <p:spPr>
          <a:xfrm>
            <a:off x="739588" y="1072589"/>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100" dirty="0" smtClean="0"/>
              <a:t>Instable:</a:t>
            </a:r>
          </a:p>
          <a:p>
            <a:pPr marL="0" indent="0">
              <a:buNone/>
            </a:pPr>
            <a:r>
              <a:rPr lang="fr-FR" sz="2400" dirty="0" smtClean="0">
                <a:sym typeface="Wingdings" panose="05000000000000000000" pitchFamily="2" charset="2"/>
              </a:rPr>
              <a:t>	 </a:t>
            </a:r>
            <a:r>
              <a:rPr lang="fr-FR" sz="2400" dirty="0">
                <a:sym typeface="Wingdings" panose="05000000000000000000" pitchFamily="2" charset="2"/>
              </a:rPr>
              <a:t>Présence d’un Cumulonimbus</a:t>
            </a:r>
            <a:endParaRPr lang="fr-FR" sz="2100" dirty="0"/>
          </a:p>
        </p:txBody>
      </p:sp>
      <p:pic>
        <p:nvPicPr>
          <p:cNvPr id="10" name="Image 9"/>
          <p:cNvPicPr>
            <a:picLocks noChangeAspect="1"/>
          </p:cNvPicPr>
          <p:nvPr/>
        </p:nvPicPr>
        <p:blipFill>
          <a:blip r:embed="rId2"/>
          <a:stretch>
            <a:fillRect/>
          </a:stretch>
        </p:blipFill>
        <p:spPr>
          <a:xfrm>
            <a:off x="3987439" y="438912"/>
            <a:ext cx="2495898" cy="447737"/>
          </a:xfrm>
          <a:prstGeom prst="rect">
            <a:avLst/>
          </a:prstGeom>
        </p:spPr>
      </p:pic>
      <p:pic>
        <p:nvPicPr>
          <p:cNvPr id="7" name="Image 6"/>
          <p:cNvPicPr>
            <a:picLocks noChangeAspect="1"/>
          </p:cNvPicPr>
          <p:nvPr/>
        </p:nvPicPr>
        <p:blipFill>
          <a:blip r:embed="rId3"/>
          <a:stretch>
            <a:fillRect/>
          </a:stretch>
        </p:blipFill>
        <p:spPr>
          <a:xfrm>
            <a:off x="3285124" y="1959238"/>
            <a:ext cx="6992326" cy="3210373"/>
          </a:xfrm>
          <a:prstGeom prst="rect">
            <a:avLst/>
          </a:prstGeom>
        </p:spPr>
      </p:pic>
      <p:sp>
        <p:nvSpPr>
          <p:cNvPr id="8" name="Espace réservé du contenu 2"/>
          <p:cNvSpPr txBox="1">
            <a:spLocks/>
          </p:cNvSpPr>
          <p:nvPr/>
        </p:nvSpPr>
        <p:spPr>
          <a:xfrm>
            <a:off x="838200" y="5072050"/>
            <a:ext cx="10227772" cy="123207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100" dirty="0" smtClean="0"/>
              <a:t>Après le front</a:t>
            </a:r>
          </a:p>
          <a:p>
            <a:pPr lvl="1"/>
            <a:r>
              <a:rPr lang="fr-FR" sz="1700" dirty="0" smtClean="0"/>
              <a:t>Amélioration du temps nette</a:t>
            </a:r>
          </a:p>
          <a:p>
            <a:pPr lvl="1"/>
            <a:r>
              <a:rPr lang="fr-FR" sz="1700" dirty="0" smtClean="0"/>
              <a:t>Le ciel se dégage</a:t>
            </a:r>
          </a:p>
          <a:p>
            <a:pPr lvl="1"/>
            <a:r>
              <a:rPr lang="fr-FR" sz="1700" dirty="0" smtClean="0"/>
              <a:t>Le vent tourne</a:t>
            </a:r>
          </a:p>
          <a:p>
            <a:pPr lvl="1"/>
            <a:endParaRPr lang="fr-FR" sz="1700" dirty="0"/>
          </a:p>
        </p:txBody>
      </p:sp>
    </p:spTree>
    <p:extLst>
      <p:ext uri="{BB962C8B-B14F-4D97-AF65-F5344CB8AC3E}">
        <p14:creationId xmlns:p14="http://schemas.microsoft.com/office/powerpoint/2010/main" val="1372858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0647" y="0"/>
            <a:ext cx="10515600" cy="1325563"/>
          </a:xfrm>
        </p:spPr>
        <p:txBody>
          <a:bodyPr/>
          <a:lstStyle/>
          <a:p>
            <a:r>
              <a:rPr lang="fr-FR" dirty="0"/>
              <a:t>FRONT </a:t>
            </a:r>
            <a:r>
              <a:rPr lang="fr-FR" dirty="0" smtClean="0"/>
              <a:t>OCCLUS</a:t>
            </a:r>
            <a:endParaRPr lang="fr-FR" dirty="0"/>
          </a:p>
        </p:txBody>
      </p:sp>
      <p:sp>
        <p:nvSpPr>
          <p:cNvPr id="3" name="Espace réservé du contenu 2"/>
          <p:cNvSpPr>
            <a:spLocks noGrp="1"/>
          </p:cNvSpPr>
          <p:nvPr>
            <p:ph idx="1"/>
          </p:nvPr>
        </p:nvSpPr>
        <p:spPr/>
        <p:txBody>
          <a:bodyPr/>
          <a:lstStyle/>
          <a:p>
            <a:endParaRPr lang="fr-FR" dirty="0"/>
          </a:p>
          <a:p>
            <a:endParaRPr lang="fr-FR" dirty="0"/>
          </a:p>
        </p:txBody>
      </p:sp>
      <p:sp>
        <p:nvSpPr>
          <p:cNvPr id="4" name="Espace réservé du contenu 2"/>
          <p:cNvSpPr txBox="1">
            <a:spLocks/>
          </p:cNvSpPr>
          <p:nvPr/>
        </p:nvSpPr>
        <p:spPr>
          <a:xfrm>
            <a:off x="739588" y="1072589"/>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100" dirty="0" smtClean="0"/>
              <a:t>Un </a:t>
            </a:r>
            <a:r>
              <a:rPr lang="fr-FR" sz="2100" dirty="0"/>
              <a:t>front occlus ou occlusion est le moment où le front froid, plus rapide, a rejoint le front </a:t>
            </a:r>
            <a:r>
              <a:rPr lang="fr-FR" sz="2100" dirty="0" smtClean="0"/>
              <a:t>chaud</a:t>
            </a:r>
          </a:p>
          <a:p>
            <a:r>
              <a:rPr lang="fr-FR" sz="2100" dirty="0" smtClean="0"/>
              <a:t>Lorsque </a:t>
            </a:r>
            <a:r>
              <a:rPr lang="fr-FR" sz="2100" dirty="0"/>
              <a:t>le front froid atteint le front chaud, l'air chaud devient de plus en plus pincé ou coincé entre les deux fronts. Il sera soulevé en altitude et le système devient </a:t>
            </a:r>
            <a:r>
              <a:rPr lang="fr-FR" sz="2100" dirty="0" smtClean="0"/>
              <a:t>occlus.</a:t>
            </a:r>
          </a:p>
        </p:txBody>
      </p:sp>
      <p:pic>
        <p:nvPicPr>
          <p:cNvPr id="8" name="Image 7"/>
          <p:cNvPicPr>
            <a:picLocks noChangeAspect="1"/>
          </p:cNvPicPr>
          <p:nvPr/>
        </p:nvPicPr>
        <p:blipFill>
          <a:blip r:embed="rId2"/>
          <a:stretch>
            <a:fillRect/>
          </a:stretch>
        </p:blipFill>
        <p:spPr>
          <a:xfrm>
            <a:off x="4402435" y="319553"/>
            <a:ext cx="3978202" cy="612032"/>
          </a:xfrm>
          <a:prstGeom prst="rect">
            <a:avLst/>
          </a:prstGeom>
        </p:spPr>
      </p:pic>
      <p:pic>
        <p:nvPicPr>
          <p:cNvPr id="10" name="Image 9"/>
          <p:cNvPicPr>
            <a:picLocks noChangeAspect="1"/>
          </p:cNvPicPr>
          <p:nvPr/>
        </p:nvPicPr>
        <p:blipFill>
          <a:blip r:embed="rId3"/>
          <a:stretch>
            <a:fillRect/>
          </a:stretch>
        </p:blipFill>
        <p:spPr>
          <a:xfrm rot="16200000">
            <a:off x="3929954" y="1544665"/>
            <a:ext cx="3762349" cy="6112404"/>
          </a:xfrm>
          <a:prstGeom prst="rect">
            <a:avLst/>
          </a:prstGeom>
        </p:spPr>
      </p:pic>
      <p:cxnSp>
        <p:nvCxnSpPr>
          <p:cNvPr id="6" name="Connecteur droit avec flèche 5"/>
          <p:cNvCxnSpPr/>
          <p:nvPr/>
        </p:nvCxnSpPr>
        <p:spPr>
          <a:xfrm flipH="1">
            <a:off x="7099444" y="4001294"/>
            <a:ext cx="615117" cy="1217978"/>
          </a:xfrm>
          <a:prstGeom prst="straightConnector1">
            <a:avLst/>
          </a:prstGeom>
          <a:ln w="57150">
            <a:solidFill>
              <a:srgbClr val="7030A0"/>
            </a:solidFill>
            <a:tailEnd type="triangle"/>
          </a:ln>
        </p:spPr>
        <p:style>
          <a:lnRef idx="3">
            <a:schemeClr val="dk1"/>
          </a:lnRef>
          <a:fillRef idx="0">
            <a:schemeClr val="dk1"/>
          </a:fillRef>
          <a:effectRef idx="2">
            <a:schemeClr val="dk1"/>
          </a:effectRef>
          <a:fontRef idx="minor">
            <a:schemeClr val="tx1"/>
          </a:fontRef>
        </p:style>
      </p:cxnSp>
      <p:sp>
        <p:nvSpPr>
          <p:cNvPr id="11" name="Rectangle 10"/>
          <p:cNvSpPr/>
          <p:nvPr/>
        </p:nvSpPr>
        <p:spPr>
          <a:xfrm>
            <a:off x="7243281" y="3565133"/>
            <a:ext cx="1520575" cy="436161"/>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Front occlus</a:t>
            </a:r>
            <a:endParaRPr lang="fr-FR" dirty="0"/>
          </a:p>
        </p:txBody>
      </p:sp>
      <p:cxnSp>
        <p:nvCxnSpPr>
          <p:cNvPr id="12" name="Connecteur droit avec flèche 11"/>
          <p:cNvCxnSpPr/>
          <p:nvPr/>
        </p:nvCxnSpPr>
        <p:spPr>
          <a:xfrm flipH="1">
            <a:off x="7673397" y="4346953"/>
            <a:ext cx="615117" cy="1217978"/>
          </a:xfrm>
          <a:prstGeom prst="straightConnector1">
            <a:avLst/>
          </a:prstGeom>
          <a:ln w="57150">
            <a:solidFill>
              <a:schemeClr val="accent1">
                <a:lumMod val="75000"/>
              </a:schemeClr>
            </a:solidFill>
            <a:tailEnd type="triangle"/>
          </a:ln>
        </p:spPr>
        <p:style>
          <a:lnRef idx="3">
            <a:schemeClr val="dk1"/>
          </a:lnRef>
          <a:fillRef idx="0">
            <a:schemeClr val="dk1"/>
          </a:fillRef>
          <a:effectRef idx="2">
            <a:schemeClr val="dk1"/>
          </a:effectRef>
          <a:fontRef idx="minor">
            <a:schemeClr val="tx1"/>
          </a:fontRef>
        </p:style>
      </p:cxnSp>
      <p:sp>
        <p:nvSpPr>
          <p:cNvPr id="13" name="Rectangle 12"/>
          <p:cNvSpPr/>
          <p:nvPr/>
        </p:nvSpPr>
        <p:spPr>
          <a:xfrm>
            <a:off x="7829703" y="4276449"/>
            <a:ext cx="2362261" cy="5702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Front froid rattrape le front chaud</a:t>
            </a:r>
            <a:endParaRPr lang="fr-FR" dirty="0"/>
          </a:p>
        </p:txBody>
      </p:sp>
    </p:spTree>
    <p:extLst>
      <p:ext uri="{BB962C8B-B14F-4D97-AF65-F5344CB8AC3E}">
        <p14:creationId xmlns:p14="http://schemas.microsoft.com/office/powerpoint/2010/main" val="2725023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0647" y="0"/>
            <a:ext cx="10515600" cy="1325563"/>
          </a:xfrm>
        </p:spPr>
        <p:txBody>
          <a:bodyPr/>
          <a:lstStyle/>
          <a:p>
            <a:r>
              <a:rPr lang="fr-FR" dirty="0"/>
              <a:t>FRONT </a:t>
            </a:r>
            <a:r>
              <a:rPr lang="fr-FR" dirty="0" smtClean="0"/>
              <a:t>OCCLUS</a:t>
            </a:r>
            <a:endParaRPr lang="fr-FR" dirty="0"/>
          </a:p>
        </p:txBody>
      </p:sp>
      <p:sp>
        <p:nvSpPr>
          <p:cNvPr id="3" name="Espace réservé du contenu 2"/>
          <p:cNvSpPr>
            <a:spLocks noGrp="1"/>
          </p:cNvSpPr>
          <p:nvPr>
            <p:ph idx="1"/>
          </p:nvPr>
        </p:nvSpPr>
        <p:spPr/>
        <p:txBody>
          <a:bodyPr/>
          <a:lstStyle/>
          <a:p>
            <a:endParaRPr lang="fr-FR" dirty="0"/>
          </a:p>
          <a:p>
            <a:endParaRPr lang="fr-FR" dirty="0"/>
          </a:p>
        </p:txBody>
      </p:sp>
      <p:sp>
        <p:nvSpPr>
          <p:cNvPr id="4" name="Espace réservé du contenu 2"/>
          <p:cNvSpPr txBox="1">
            <a:spLocks/>
          </p:cNvSpPr>
          <p:nvPr/>
        </p:nvSpPr>
        <p:spPr>
          <a:xfrm>
            <a:off x="739588" y="1072589"/>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100" dirty="0" smtClean="0"/>
              <a:t>Il </a:t>
            </a:r>
            <a:r>
              <a:rPr lang="fr-FR" sz="2100" dirty="0"/>
              <a:t>peut y avoir deux types de fronts </a:t>
            </a:r>
            <a:r>
              <a:rPr lang="fr-FR" sz="2100" dirty="0" smtClean="0"/>
              <a:t>occlus</a:t>
            </a:r>
            <a:endParaRPr lang="fr-FR" sz="2100" dirty="0"/>
          </a:p>
        </p:txBody>
      </p:sp>
      <p:pic>
        <p:nvPicPr>
          <p:cNvPr id="8" name="Image 7"/>
          <p:cNvPicPr>
            <a:picLocks noChangeAspect="1"/>
          </p:cNvPicPr>
          <p:nvPr/>
        </p:nvPicPr>
        <p:blipFill>
          <a:blip r:embed="rId2"/>
          <a:stretch>
            <a:fillRect/>
          </a:stretch>
        </p:blipFill>
        <p:spPr>
          <a:xfrm>
            <a:off x="4402435" y="319553"/>
            <a:ext cx="3978202" cy="612032"/>
          </a:xfrm>
          <a:prstGeom prst="rect">
            <a:avLst/>
          </a:prstGeom>
        </p:spPr>
      </p:pic>
      <p:pic>
        <p:nvPicPr>
          <p:cNvPr id="6" name="Imag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2035" y="2417847"/>
            <a:ext cx="5567212" cy="2548479"/>
          </a:xfrm>
          <a:prstGeom prst="rect">
            <a:avLst/>
          </a:prstGeom>
        </p:spPr>
      </p:pic>
      <p:pic>
        <p:nvPicPr>
          <p:cNvPr id="7" name="Imag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96000" y="2417847"/>
            <a:ext cx="5719435" cy="2618161"/>
          </a:xfrm>
          <a:prstGeom prst="rect">
            <a:avLst/>
          </a:prstGeom>
        </p:spPr>
      </p:pic>
      <p:sp>
        <p:nvSpPr>
          <p:cNvPr id="5" name="Rectangle 4"/>
          <p:cNvSpPr/>
          <p:nvPr/>
        </p:nvSpPr>
        <p:spPr>
          <a:xfrm>
            <a:off x="246230" y="5231379"/>
            <a:ext cx="5800464" cy="923330"/>
          </a:xfrm>
          <a:prstGeom prst="rect">
            <a:avLst/>
          </a:prstGeom>
        </p:spPr>
        <p:txBody>
          <a:bodyPr wrap="square">
            <a:spAutoFit/>
          </a:bodyPr>
          <a:lstStyle/>
          <a:p>
            <a:r>
              <a:rPr lang="fr-FR" b="1" dirty="0"/>
              <a:t>Occlusion froide</a:t>
            </a:r>
            <a:r>
              <a:rPr lang="fr-FR" dirty="0"/>
              <a:t>. </a:t>
            </a:r>
            <a:r>
              <a:rPr lang="fr-FR" dirty="0" smtClean="0"/>
              <a:t>Lorsque </a:t>
            </a:r>
            <a:r>
              <a:rPr lang="fr-FR" dirty="0"/>
              <a:t>la partie frontale de l'air froid est plus froide et plus dense que la masse d’air frais en avant du front chaud. </a:t>
            </a:r>
          </a:p>
        </p:txBody>
      </p:sp>
      <p:sp>
        <p:nvSpPr>
          <p:cNvPr id="9" name="Espace réservé du contenu 2"/>
          <p:cNvSpPr txBox="1">
            <a:spLocks/>
          </p:cNvSpPr>
          <p:nvPr/>
        </p:nvSpPr>
        <p:spPr>
          <a:xfrm>
            <a:off x="6096000" y="5258293"/>
            <a:ext cx="5987141" cy="9120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800" b="1" dirty="0" smtClean="0"/>
              <a:t>Occlusion chaude</a:t>
            </a:r>
            <a:r>
              <a:rPr lang="fr-FR" sz="1800" dirty="0" smtClean="0"/>
              <a:t>. La </a:t>
            </a:r>
            <a:r>
              <a:rPr lang="fr-FR" sz="1800" dirty="0"/>
              <a:t>partie frontale de l'air froid est moins froide que la masse d’air en avant du front chaud. </a:t>
            </a:r>
            <a:br>
              <a:rPr lang="fr-FR" sz="1800" dirty="0"/>
            </a:br>
            <a:endParaRPr lang="fr-FR" sz="1800" dirty="0"/>
          </a:p>
          <a:p>
            <a:pPr marL="0" indent="0">
              <a:buNone/>
            </a:pPr>
            <a:r>
              <a:rPr lang="fr-FR" sz="1800" dirty="0"/>
              <a:t/>
            </a:r>
            <a:br>
              <a:rPr lang="fr-FR" sz="1800" dirty="0"/>
            </a:br>
            <a:endParaRPr lang="fr-FR" sz="1800" dirty="0"/>
          </a:p>
        </p:txBody>
      </p:sp>
      <p:sp>
        <p:nvSpPr>
          <p:cNvPr id="10" name="Rectangle 9"/>
          <p:cNvSpPr/>
          <p:nvPr/>
        </p:nvSpPr>
        <p:spPr>
          <a:xfrm>
            <a:off x="7635836" y="1881658"/>
            <a:ext cx="2480166" cy="400110"/>
          </a:xfrm>
          <a:prstGeom prst="rect">
            <a:avLst/>
          </a:prstGeom>
        </p:spPr>
        <p:txBody>
          <a:bodyPr wrap="none">
            <a:spAutoFit/>
          </a:bodyPr>
          <a:lstStyle/>
          <a:p>
            <a:pPr lvl="1"/>
            <a:r>
              <a:rPr lang="fr-FR" sz="2000" dirty="0"/>
              <a:t>Occlusion chaude</a:t>
            </a:r>
          </a:p>
        </p:txBody>
      </p:sp>
      <p:sp>
        <p:nvSpPr>
          <p:cNvPr id="11" name="Rectangle 10"/>
          <p:cNvSpPr/>
          <p:nvPr/>
        </p:nvSpPr>
        <p:spPr>
          <a:xfrm>
            <a:off x="1469971" y="1878176"/>
            <a:ext cx="2336602" cy="400110"/>
          </a:xfrm>
          <a:prstGeom prst="rect">
            <a:avLst/>
          </a:prstGeom>
        </p:spPr>
        <p:txBody>
          <a:bodyPr wrap="none">
            <a:spAutoFit/>
          </a:bodyPr>
          <a:lstStyle/>
          <a:p>
            <a:pPr lvl="1"/>
            <a:r>
              <a:rPr lang="fr-FR" sz="2000" dirty="0"/>
              <a:t>Occlusion froide</a:t>
            </a:r>
          </a:p>
        </p:txBody>
      </p:sp>
    </p:spTree>
    <p:extLst>
      <p:ext uri="{BB962C8B-B14F-4D97-AF65-F5344CB8AC3E}">
        <p14:creationId xmlns:p14="http://schemas.microsoft.com/office/powerpoint/2010/main" val="829957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11"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Récapitulatif</a:t>
            </a:r>
            <a:endParaRPr lang="fr-FR" dirty="0"/>
          </a:p>
        </p:txBody>
      </p:sp>
      <p:pic>
        <p:nvPicPr>
          <p:cNvPr id="4098" name="Picture 2" descr="Coupe Front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38200" y="2167461"/>
            <a:ext cx="11050192" cy="3370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83358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Récapitulatif</a:t>
            </a:r>
            <a:endParaRPr lang="fr-FR" dirty="0"/>
          </a:p>
        </p:txBody>
      </p:sp>
      <p:pic>
        <p:nvPicPr>
          <p:cNvPr id="2050" name="Picture 2" descr="Conditions météorologiques Kain, Belgiqu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765211" y="1690688"/>
            <a:ext cx="6991511" cy="4864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924500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38309"/>
            <a:ext cx="10515600" cy="1325563"/>
          </a:xfrm>
        </p:spPr>
        <p:txBody>
          <a:bodyPr/>
          <a:lstStyle/>
          <a:p>
            <a:r>
              <a:rPr lang="fr-FR" dirty="0" smtClean="0"/>
              <a:t>Vol</a:t>
            </a:r>
            <a:endParaRPr lang="fr-FR" dirty="0"/>
          </a:p>
        </p:txBody>
      </p:sp>
      <p:sp>
        <p:nvSpPr>
          <p:cNvPr id="3" name="Espace réservé du contenu 2"/>
          <p:cNvSpPr>
            <a:spLocks noGrp="1"/>
          </p:cNvSpPr>
          <p:nvPr>
            <p:ph idx="1"/>
          </p:nvPr>
        </p:nvSpPr>
        <p:spPr>
          <a:xfrm>
            <a:off x="838200" y="914400"/>
            <a:ext cx="10515600" cy="5640511"/>
          </a:xfrm>
        </p:spPr>
        <p:txBody>
          <a:bodyPr>
            <a:normAutofit fontScale="85000" lnSpcReduction="20000"/>
          </a:bodyPr>
          <a:lstStyle/>
          <a:p>
            <a:r>
              <a:rPr lang="fr-FR" dirty="0" smtClean="0"/>
              <a:t>Approche </a:t>
            </a:r>
            <a:r>
              <a:rPr lang="fr-FR" dirty="0"/>
              <a:t>du front chaud </a:t>
            </a:r>
            <a:r>
              <a:rPr lang="fr-FR" dirty="0" smtClean="0">
                <a:sym typeface="Wingdings" panose="05000000000000000000" pitchFamily="2" charset="2"/>
              </a:rPr>
              <a:t> </a:t>
            </a:r>
            <a:r>
              <a:rPr lang="fr-FR" dirty="0" smtClean="0"/>
              <a:t>arrivée </a:t>
            </a:r>
            <a:r>
              <a:rPr lang="fr-FR" dirty="0"/>
              <a:t>de cirrus et cirrostratus </a:t>
            </a:r>
            <a:r>
              <a:rPr lang="fr-FR" dirty="0" smtClean="0"/>
              <a:t>(gênent l'insolation). Les conditions </a:t>
            </a:r>
            <a:r>
              <a:rPr lang="fr-FR" dirty="0"/>
              <a:t>deviennent alors de plus en plus médiocre, puis franchement mauvaises lors du passage du front. </a:t>
            </a:r>
            <a:endParaRPr lang="fr-FR" dirty="0" smtClean="0"/>
          </a:p>
          <a:p>
            <a:endParaRPr lang="fr-FR" dirty="0" smtClean="0"/>
          </a:p>
          <a:p>
            <a:r>
              <a:rPr lang="fr-FR" dirty="0" smtClean="0"/>
              <a:t>Ces </a:t>
            </a:r>
            <a:r>
              <a:rPr lang="fr-FR" dirty="0"/>
              <a:t>conditions sont également celles qui se produisent au passage d'un front froid, quand l'air chaud qui le précède est stable</a:t>
            </a:r>
            <a:r>
              <a:rPr lang="fr-FR" dirty="0" smtClean="0"/>
              <a:t>.</a:t>
            </a:r>
          </a:p>
          <a:p>
            <a:endParaRPr lang="fr-FR" dirty="0" smtClean="0"/>
          </a:p>
          <a:p>
            <a:r>
              <a:rPr lang="fr-FR" dirty="0" smtClean="0"/>
              <a:t>Le </a:t>
            </a:r>
            <a:r>
              <a:rPr lang="fr-FR" dirty="0"/>
              <a:t>secteur </a:t>
            </a:r>
            <a:r>
              <a:rPr lang="fr-FR" dirty="0" smtClean="0"/>
              <a:t>chaud </a:t>
            </a:r>
            <a:r>
              <a:rPr lang="fr-FR" dirty="0"/>
              <a:t>est rarement favorable, avec une instabilité souvent faible et des visibilités médiocres. En hiver, il est presque générateur de stratus et de brouillards </a:t>
            </a:r>
            <a:r>
              <a:rPr lang="fr-FR" dirty="0" smtClean="0"/>
              <a:t>persistants.</a:t>
            </a:r>
          </a:p>
          <a:p>
            <a:endParaRPr lang="fr-FR" dirty="0" smtClean="0"/>
          </a:p>
          <a:p>
            <a:r>
              <a:rPr lang="fr-FR" dirty="0" smtClean="0"/>
              <a:t>Le </a:t>
            </a:r>
            <a:r>
              <a:rPr lang="fr-FR" dirty="0"/>
              <a:t>passage du front froid, lorsque l'air chaud est instable, est matérialisé par une ligne quasi ininterrompue de cumulonimbus, à l'avant desquels s'organisent de puissantes </a:t>
            </a:r>
            <a:r>
              <a:rPr lang="fr-FR" dirty="0" smtClean="0"/>
              <a:t>ascendances.</a:t>
            </a:r>
          </a:p>
          <a:p>
            <a:endParaRPr lang="fr-FR" dirty="0" smtClean="0"/>
          </a:p>
          <a:p>
            <a:r>
              <a:rPr lang="fr-FR" dirty="0" smtClean="0"/>
              <a:t>Après </a:t>
            </a:r>
            <a:r>
              <a:rPr lang="fr-FR" dirty="0"/>
              <a:t>le passage du front froid, arrive la traîne (air froid postérieur) où l'instabilité développe des nuages de type cumuliformes et où les </a:t>
            </a:r>
            <a:r>
              <a:rPr lang="fr-FR" b="1" dirty="0">
                <a:solidFill>
                  <a:srgbClr val="FF0000"/>
                </a:solidFill>
              </a:rPr>
              <a:t>conditions peuvent devenir </a:t>
            </a:r>
            <a:r>
              <a:rPr lang="fr-FR" b="1" dirty="0" smtClean="0">
                <a:solidFill>
                  <a:srgbClr val="FF0000"/>
                </a:solidFill>
              </a:rPr>
              <a:t>excellentes </a:t>
            </a:r>
            <a:r>
              <a:rPr lang="fr-FR" b="1" dirty="0">
                <a:solidFill>
                  <a:srgbClr val="FF0000"/>
                </a:solidFill>
              </a:rPr>
              <a:t>pour le </a:t>
            </a:r>
            <a:r>
              <a:rPr lang="fr-FR" b="1" dirty="0" smtClean="0">
                <a:solidFill>
                  <a:srgbClr val="FF0000"/>
                </a:solidFill>
              </a:rPr>
              <a:t>vol.</a:t>
            </a:r>
          </a:p>
          <a:p>
            <a:endParaRPr lang="fr-FR" b="1" dirty="0" smtClean="0">
              <a:solidFill>
                <a:srgbClr val="FF0000"/>
              </a:solidFill>
            </a:endParaRPr>
          </a:p>
          <a:p>
            <a:r>
              <a:rPr lang="fr-FR" dirty="0" smtClean="0"/>
              <a:t>Si </a:t>
            </a:r>
            <a:r>
              <a:rPr lang="fr-FR" dirty="0"/>
              <a:t>l'air froid est trop épais (plusieurs kilomètres) il se produira des averses. S'il est trop humide, la nébulosité sera gênante (voiles de stratocumulus</a:t>
            </a:r>
            <a:r>
              <a:rPr lang="fr-FR" dirty="0" smtClean="0"/>
              <a:t>).</a:t>
            </a:r>
          </a:p>
          <a:p>
            <a:endParaRPr lang="fr-FR" dirty="0" smtClean="0"/>
          </a:p>
          <a:p>
            <a:r>
              <a:rPr lang="fr-FR" dirty="0" smtClean="0"/>
              <a:t>Entre </a:t>
            </a:r>
            <a:r>
              <a:rPr lang="fr-FR" dirty="0"/>
              <a:t>deux passages de perturbation, s'étend un intervalle plus ou moins long. C'est une zone peu nuageuse où les conditions pour le vol </a:t>
            </a:r>
            <a:r>
              <a:rPr lang="fr-FR" dirty="0" smtClean="0"/>
              <a:t>peuvent </a:t>
            </a:r>
            <a:r>
              <a:rPr lang="fr-FR" dirty="0"/>
              <a:t>être bonnes.</a:t>
            </a:r>
          </a:p>
        </p:txBody>
      </p:sp>
    </p:spTree>
    <p:extLst>
      <p:ext uri="{BB962C8B-B14F-4D97-AF65-F5344CB8AC3E}">
        <p14:creationId xmlns:p14="http://schemas.microsoft.com/office/powerpoint/2010/main" val="2524023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CIRRUS (Ci) - 6 000 à 12 000 m </a:t>
            </a:r>
            <a:r>
              <a:rPr lang="fr-FR" dirty="0" smtClean="0"/>
              <a:t>d'altitude</a:t>
            </a:r>
            <a:endParaRPr lang="fr-FR" dirty="0"/>
          </a:p>
        </p:txBody>
      </p:sp>
      <p:sp>
        <p:nvSpPr>
          <p:cNvPr id="3" name="Espace réservé du contenu 2"/>
          <p:cNvSpPr>
            <a:spLocks noGrp="1"/>
          </p:cNvSpPr>
          <p:nvPr>
            <p:ph idx="1"/>
          </p:nvPr>
        </p:nvSpPr>
        <p:spPr/>
        <p:txBody>
          <a:bodyPr/>
          <a:lstStyle/>
          <a:p>
            <a:endParaRPr lang="fr-FR" dirty="0"/>
          </a:p>
        </p:txBody>
      </p:sp>
      <p:pic>
        <p:nvPicPr>
          <p:cNvPr id="6146" name="Picture 2" descr="cirrus-beau-temp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85360" y="1351559"/>
            <a:ext cx="9421280" cy="5299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670795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23812"/>
            <a:ext cx="10515600" cy="1325563"/>
          </a:xfrm>
        </p:spPr>
        <p:txBody>
          <a:bodyPr/>
          <a:lstStyle/>
          <a:p>
            <a:r>
              <a:rPr lang="fr-FR" b="1" dirty="0"/>
              <a:t>CIRRUS HOMOGENITUS - 8 000 m </a:t>
            </a:r>
            <a:r>
              <a:rPr lang="fr-FR" b="1" dirty="0" smtClean="0"/>
              <a:t>d'altitude</a:t>
            </a:r>
            <a:endParaRPr lang="fr-FR" dirty="0"/>
          </a:p>
        </p:txBody>
      </p:sp>
      <p:sp>
        <p:nvSpPr>
          <p:cNvPr id="3" name="Espace réservé du contenu 2"/>
          <p:cNvSpPr>
            <a:spLocks noGrp="1"/>
          </p:cNvSpPr>
          <p:nvPr>
            <p:ph idx="1"/>
          </p:nvPr>
        </p:nvSpPr>
        <p:spPr>
          <a:xfrm>
            <a:off x="838200" y="1038368"/>
            <a:ext cx="10515600" cy="4351338"/>
          </a:xfrm>
        </p:spPr>
        <p:txBody>
          <a:bodyPr/>
          <a:lstStyle/>
          <a:p>
            <a:r>
              <a:rPr lang="fr-FR" dirty="0"/>
              <a:t>Les cirrus </a:t>
            </a:r>
            <a:r>
              <a:rPr lang="fr-FR" dirty="0" err="1"/>
              <a:t>homogenitus</a:t>
            </a:r>
            <a:r>
              <a:rPr lang="fr-FR" dirty="0"/>
              <a:t> sont des nuages </a:t>
            </a:r>
            <a:r>
              <a:rPr lang="fr-FR" dirty="0" smtClean="0"/>
              <a:t>formés </a:t>
            </a:r>
            <a:r>
              <a:rPr lang="fr-FR" dirty="0"/>
              <a:t>à partir des </a:t>
            </a:r>
            <a:r>
              <a:rPr lang="fr-FR" dirty="0">
                <a:hlinkClick r:id="rId2"/>
              </a:rPr>
              <a:t>trainées de condensation des avions</a:t>
            </a:r>
            <a:r>
              <a:rPr lang="fr-FR" dirty="0"/>
              <a:t>.</a:t>
            </a:r>
          </a:p>
        </p:txBody>
      </p:sp>
      <p:pic>
        <p:nvPicPr>
          <p:cNvPr id="7170" name="Picture 2" descr="trainees-condensation-cirrus-homogenitu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85993" y="1936773"/>
            <a:ext cx="8420014" cy="4818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788744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CIRROCUMULUS (Cc) - 7 500 à 10 000 m </a:t>
            </a:r>
            <a:r>
              <a:rPr lang="fr-FR" dirty="0" smtClean="0"/>
              <a:t>d'altitude</a:t>
            </a:r>
            <a:endParaRPr lang="fr-FR" dirty="0"/>
          </a:p>
        </p:txBody>
      </p:sp>
      <p:pic>
        <p:nvPicPr>
          <p:cNvPr id="8194" name="Picture 2" descr="cirrocumulu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445871" y="1613042"/>
            <a:ext cx="8102014" cy="5032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36408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2209800" y="115454"/>
            <a:ext cx="7772400" cy="990600"/>
          </a:xfrm>
          <a:effectLst>
            <a:outerShdw dist="28398" dir="1593903" algn="ctr" rotWithShape="0">
              <a:srgbClr val="FFFF00"/>
            </a:outerShdw>
          </a:effectLst>
        </p:spPr>
        <p:txBody>
          <a:bodyPr>
            <a:normAutofit/>
          </a:bodyPr>
          <a:lstStyle/>
          <a:p>
            <a:pPr eaLnBrk="1" hangingPunct="1"/>
            <a:r>
              <a:rPr lang="fr-FR" altLang="fr-FR" sz="4000" dirty="0" smtClean="0"/>
              <a:t>2 )Définition du nuage</a:t>
            </a:r>
            <a:endParaRPr lang="fr-FR" altLang="fr-FR" sz="4000" dirty="0"/>
          </a:p>
        </p:txBody>
      </p:sp>
      <p:sp>
        <p:nvSpPr>
          <p:cNvPr id="3" name="ZoneTexte 2"/>
          <p:cNvSpPr txBox="1"/>
          <p:nvPr/>
        </p:nvSpPr>
        <p:spPr>
          <a:xfrm>
            <a:off x="2466109" y="1579418"/>
            <a:ext cx="6677891" cy="3416320"/>
          </a:xfrm>
          <a:prstGeom prst="rect">
            <a:avLst/>
          </a:prstGeom>
          <a:noFill/>
        </p:spPr>
        <p:txBody>
          <a:bodyPr wrap="square" rtlCol="0">
            <a:spAutoFit/>
          </a:bodyPr>
          <a:lstStyle/>
          <a:p>
            <a:r>
              <a:rPr lang="fr-FR" b="1" dirty="0" smtClean="0"/>
              <a:t>C’est une masse d’air dans laquelle une partie de l’eau est sous forme liquide ou solide</a:t>
            </a:r>
            <a:r>
              <a:rPr lang="fr-FR" dirty="0" smtClean="0"/>
              <a:t>.</a:t>
            </a:r>
          </a:p>
          <a:p>
            <a:endParaRPr lang="fr-FR" dirty="0"/>
          </a:p>
          <a:p>
            <a:endParaRPr lang="fr-FR" dirty="0" smtClean="0"/>
          </a:p>
          <a:p>
            <a:endParaRPr lang="fr-FR" dirty="0"/>
          </a:p>
          <a:p>
            <a:r>
              <a:rPr lang="fr-FR" dirty="0" smtClean="0"/>
              <a:t>Les gouttelettes d’eau peuvent être suffisamment petites pour flotter dans l’air, ou pas : il pleut</a:t>
            </a:r>
          </a:p>
          <a:p>
            <a:endParaRPr lang="fr-FR" dirty="0"/>
          </a:p>
          <a:p>
            <a:r>
              <a:rPr lang="fr-FR" dirty="0" smtClean="0"/>
              <a:t>Les cristaux de glace peuvent grossir et tomber : il grêle</a:t>
            </a:r>
          </a:p>
          <a:p>
            <a:endParaRPr lang="fr-FR" dirty="0"/>
          </a:p>
          <a:p>
            <a:r>
              <a:rPr lang="fr-FR" dirty="0" smtClean="0"/>
              <a:t>L’eau peut passer de l’état gazeux à l’état solide et donner de jolies formes : il neige</a:t>
            </a:r>
            <a:endParaRPr lang="fr-FR" dirty="0"/>
          </a:p>
        </p:txBody>
      </p:sp>
    </p:spTree>
    <p:extLst>
      <p:ext uri="{BB962C8B-B14F-4D97-AF65-F5344CB8AC3E}">
        <p14:creationId xmlns:p14="http://schemas.microsoft.com/office/powerpoint/2010/main" val="5417860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32717" y="87723"/>
            <a:ext cx="11203112" cy="1325563"/>
          </a:xfrm>
        </p:spPr>
        <p:txBody>
          <a:bodyPr>
            <a:normAutofit/>
          </a:bodyPr>
          <a:lstStyle/>
          <a:p>
            <a:r>
              <a:rPr lang="fr-FR" dirty="0"/>
              <a:t>CIRROSTRATUS (Cs) - 5 000 à 9 000 m </a:t>
            </a:r>
            <a:r>
              <a:rPr lang="fr-FR" dirty="0" smtClean="0"/>
              <a:t>d'altitude</a:t>
            </a:r>
            <a:endParaRPr lang="fr-FR" dirty="0"/>
          </a:p>
        </p:txBody>
      </p:sp>
      <p:pic>
        <p:nvPicPr>
          <p:cNvPr id="9218" name="Picture 2" descr="cirrostratus-halo"/>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6216" y="1106023"/>
            <a:ext cx="7356296" cy="5517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641657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8055" y="0"/>
            <a:ext cx="11120919" cy="1325563"/>
          </a:xfrm>
        </p:spPr>
        <p:txBody>
          <a:bodyPr>
            <a:normAutofit/>
          </a:bodyPr>
          <a:lstStyle/>
          <a:p>
            <a:r>
              <a:rPr lang="fr-FR" dirty="0"/>
              <a:t>ALTOCUMULUS (</a:t>
            </a:r>
            <a:r>
              <a:rPr lang="fr-FR" dirty="0" err="1"/>
              <a:t>Ac</a:t>
            </a:r>
            <a:r>
              <a:rPr lang="fr-FR" dirty="0"/>
              <a:t>) - 2 000 à 6 000 m </a:t>
            </a:r>
            <a:r>
              <a:rPr lang="fr-FR" dirty="0" smtClean="0"/>
              <a:t>d'altitude</a:t>
            </a:r>
            <a:endParaRPr lang="fr-FR" dirty="0"/>
          </a:p>
        </p:txBody>
      </p:sp>
      <p:sp>
        <p:nvSpPr>
          <p:cNvPr id="3" name="Espace réservé du contenu 2"/>
          <p:cNvSpPr>
            <a:spLocks noGrp="1"/>
          </p:cNvSpPr>
          <p:nvPr>
            <p:ph idx="1"/>
          </p:nvPr>
        </p:nvSpPr>
        <p:spPr/>
        <p:txBody>
          <a:bodyPr/>
          <a:lstStyle/>
          <a:p>
            <a:endParaRPr lang="fr-FR"/>
          </a:p>
        </p:txBody>
      </p:sp>
      <p:pic>
        <p:nvPicPr>
          <p:cNvPr id="10242" name="Picture 2" descr="altocumulu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99089" y="1151034"/>
            <a:ext cx="912495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94568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05328" y="-158857"/>
            <a:ext cx="10515600" cy="1325563"/>
          </a:xfrm>
        </p:spPr>
        <p:txBody>
          <a:bodyPr/>
          <a:lstStyle/>
          <a:p>
            <a:r>
              <a:rPr lang="fr-FR" dirty="0"/>
              <a:t>NIMBOSTRATUS (Ns) - 0 à 3 000 m </a:t>
            </a:r>
            <a:r>
              <a:rPr lang="fr-FR" dirty="0" smtClean="0"/>
              <a:t>d'altitude</a:t>
            </a:r>
            <a:endParaRPr lang="fr-FR" dirty="0"/>
          </a:p>
        </p:txBody>
      </p:sp>
      <p:sp>
        <p:nvSpPr>
          <p:cNvPr id="3" name="Espace réservé du contenu 2"/>
          <p:cNvSpPr>
            <a:spLocks noGrp="1"/>
          </p:cNvSpPr>
          <p:nvPr>
            <p:ph idx="1"/>
          </p:nvPr>
        </p:nvSpPr>
        <p:spPr/>
        <p:txBody>
          <a:bodyPr/>
          <a:lstStyle/>
          <a:p>
            <a:endParaRPr lang="fr-FR"/>
          </a:p>
        </p:txBody>
      </p:sp>
      <p:pic>
        <p:nvPicPr>
          <p:cNvPr id="11266" name="Picture 2" descr="nimbostratu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69378" y="961053"/>
            <a:ext cx="9043827" cy="5714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01699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13507"/>
            <a:ext cx="10822969" cy="1325563"/>
          </a:xfrm>
        </p:spPr>
        <p:txBody>
          <a:bodyPr>
            <a:normAutofit/>
          </a:bodyPr>
          <a:lstStyle/>
          <a:p>
            <a:r>
              <a:rPr lang="fr-FR" dirty="0"/>
              <a:t>ALTOSTRATUS (As) - 2 000 à 5 000 m </a:t>
            </a:r>
            <a:r>
              <a:rPr lang="fr-FR" dirty="0" smtClean="0"/>
              <a:t>d'altitude</a:t>
            </a:r>
            <a:endParaRPr lang="fr-FR" dirty="0"/>
          </a:p>
        </p:txBody>
      </p:sp>
      <p:sp>
        <p:nvSpPr>
          <p:cNvPr id="3" name="Espace réservé du contenu 2"/>
          <p:cNvSpPr>
            <a:spLocks noGrp="1"/>
          </p:cNvSpPr>
          <p:nvPr>
            <p:ph idx="1"/>
          </p:nvPr>
        </p:nvSpPr>
        <p:spPr/>
        <p:txBody>
          <a:bodyPr/>
          <a:lstStyle/>
          <a:p>
            <a:endParaRPr lang="fr-FR"/>
          </a:p>
        </p:txBody>
      </p:sp>
      <p:pic>
        <p:nvPicPr>
          <p:cNvPr id="12290" name="Picture 2" descr="altostratu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00200" y="1002320"/>
            <a:ext cx="9753600" cy="5762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732689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3025" y="-76995"/>
            <a:ext cx="11578975" cy="1325563"/>
          </a:xfrm>
        </p:spPr>
        <p:txBody>
          <a:bodyPr>
            <a:normAutofit/>
          </a:bodyPr>
          <a:lstStyle/>
          <a:p>
            <a:r>
              <a:rPr lang="fr-FR" dirty="0"/>
              <a:t>STRATOCUMULUS (</a:t>
            </a:r>
            <a:r>
              <a:rPr lang="fr-FR" dirty="0" err="1"/>
              <a:t>Sc</a:t>
            </a:r>
            <a:r>
              <a:rPr lang="fr-FR" dirty="0"/>
              <a:t>) - 3 000 à 1 400 m </a:t>
            </a:r>
            <a:r>
              <a:rPr lang="fr-FR" dirty="0" smtClean="0"/>
              <a:t>d'altitude</a:t>
            </a:r>
            <a:endParaRPr lang="fr-FR" dirty="0"/>
          </a:p>
        </p:txBody>
      </p:sp>
      <p:sp>
        <p:nvSpPr>
          <p:cNvPr id="3" name="Espace réservé du contenu 2"/>
          <p:cNvSpPr>
            <a:spLocks noGrp="1"/>
          </p:cNvSpPr>
          <p:nvPr>
            <p:ph idx="1"/>
          </p:nvPr>
        </p:nvSpPr>
        <p:spPr/>
        <p:txBody>
          <a:bodyPr/>
          <a:lstStyle/>
          <a:p>
            <a:endParaRPr lang="fr-FR"/>
          </a:p>
        </p:txBody>
      </p:sp>
      <p:pic>
        <p:nvPicPr>
          <p:cNvPr id="13314" name="Picture 2" descr="stratocumulu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19200" y="1043417"/>
            <a:ext cx="9753600" cy="5591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624459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28618" y="-199954"/>
            <a:ext cx="10515600" cy="1325563"/>
          </a:xfrm>
        </p:spPr>
        <p:txBody>
          <a:bodyPr/>
          <a:lstStyle/>
          <a:p>
            <a:r>
              <a:rPr lang="fr-FR" dirty="0"/>
              <a:t>STRATUS (St) - 0 à 500 m </a:t>
            </a:r>
            <a:r>
              <a:rPr lang="fr-FR" dirty="0" smtClean="0"/>
              <a:t>d'altitude</a:t>
            </a:r>
            <a:endParaRPr lang="fr-FR" dirty="0"/>
          </a:p>
        </p:txBody>
      </p:sp>
      <p:sp>
        <p:nvSpPr>
          <p:cNvPr id="3" name="Espace réservé du contenu 2"/>
          <p:cNvSpPr>
            <a:spLocks noGrp="1"/>
          </p:cNvSpPr>
          <p:nvPr>
            <p:ph idx="1"/>
          </p:nvPr>
        </p:nvSpPr>
        <p:spPr/>
        <p:txBody>
          <a:bodyPr/>
          <a:lstStyle/>
          <a:p>
            <a:endParaRPr lang="fr-FR"/>
          </a:p>
        </p:txBody>
      </p:sp>
      <p:pic>
        <p:nvPicPr>
          <p:cNvPr id="14340" name="Picture 4" descr="stratus-puy-Sancy"/>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77937" y="1044789"/>
            <a:ext cx="9753600" cy="5467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780533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59440" y="-230188"/>
            <a:ext cx="10515600" cy="1325563"/>
          </a:xfrm>
        </p:spPr>
        <p:txBody>
          <a:bodyPr/>
          <a:lstStyle/>
          <a:p>
            <a:r>
              <a:rPr lang="fr-FR" dirty="0"/>
              <a:t>CUMULUS (Cu) - 300 à 1 600 m </a:t>
            </a:r>
            <a:r>
              <a:rPr lang="fr-FR" dirty="0" smtClean="0"/>
              <a:t>d'altitude</a:t>
            </a:r>
            <a:endParaRPr lang="fr-FR" dirty="0"/>
          </a:p>
        </p:txBody>
      </p:sp>
      <p:sp>
        <p:nvSpPr>
          <p:cNvPr id="3" name="Espace réservé du contenu 2"/>
          <p:cNvSpPr>
            <a:spLocks noGrp="1"/>
          </p:cNvSpPr>
          <p:nvPr>
            <p:ph idx="1"/>
          </p:nvPr>
        </p:nvSpPr>
        <p:spPr/>
        <p:txBody>
          <a:bodyPr/>
          <a:lstStyle/>
          <a:p>
            <a:endParaRPr lang="fr-FR"/>
          </a:p>
        </p:txBody>
      </p:sp>
      <p:pic>
        <p:nvPicPr>
          <p:cNvPr id="15362" name="Picture 2" descr="cumulu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00200" y="981772"/>
            <a:ext cx="9753600" cy="552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318251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19100" y="0"/>
            <a:ext cx="11353800" cy="1325563"/>
          </a:xfrm>
        </p:spPr>
        <p:txBody>
          <a:bodyPr>
            <a:normAutofit/>
          </a:bodyPr>
          <a:lstStyle/>
          <a:p>
            <a:r>
              <a:rPr lang="fr-FR" dirty="0"/>
              <a:t>CUMULONIMBUS (Cb) - 600 à 17 000 m </a:t>
            </a:r>
            <a:r>
              <a:rPr lang="fr-FR" dirty="0" smtClean="0"/>
              <a:t>d'altitude</a:t>
            </a:r>
            <a:endParaRPr lang="fr-FR" dirty="0"/>
          </a:p>
        </p:txBody>
      </p:sp>
      <p:sp>
        <p:nvSpPr>
          <p:cNvPr id="3" name="Espace réservé du contenu 2"/>
          <p:cNvSpPr>
            <a:spLocks noGrp="1"/>
          </p:cNvSpPr>
          <p:nvPr>
            <p:ph idx="1"/>
          </p:nvPr>
        </p:nvSpPr>
        <p:spPr/>
        <p:txBody>
          <a:bodyPr/>
          <a:lstStyle/>
          <a:p>
            <a:endParaRPr lang="fr-FR"/>
          </a:p>
        </p:txBody>
      </p:sp>
      <p:pic>
        <p:nvPicPr>
          <p:cNvPr id="16386" name="Picture 2" descr="cumulonimbu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23490" y="1034275"/>
            <a:ext cx="8170523" cy="5553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087132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Interrogation</a:t>
            </a:r>
            <a:endParaRPr lang="fr-FR" dirty="0"/>
          </a:p>
        </p:txBody>
      </p:sp>
      <p:sp>
        <p:nvSpPr>
          <p:cNvPr id="3" name="Espace réservé du contenu 2"/>
          <p:cNvSpPr>
            <a:spLocks noGrp="1"/>
          </p:cNvSpPr>
          <p:nvPr>
            <p:ph idx="1"/>
          </p:nvPr>
        </p:nvSpPr>
        <p:spPr>
          <a:xfrm>
            <a:off x="838200" y="1690688"/>
            <a:ext cx="10515600" cy="4351338"/>
          </a:xfrm>
        </p:spPr>
        <p:txBody>
          <a:bodyPr>
            <a:normAutofit/>
          </a:bodyPr>
          <a:lstStyle/>
          <a:p>
            <a:pPr marL="0" indent="0">
              <a:buNone/>
            </a:pPr>
            <a:r>
              <a:rPr lang="fr-FR" sz="2000" b="1" dirty="0" smtClean="0"/>
              <a:t>Question ouverte pour BPC</a:t>
            </a:r>
          </a:p>
          <a:p>
            <a:r>
              <a:rPr lang="fr-FR" sz="2000" dirty="0" smtClean="0"/>
              <a:t>Décrivez les caractéristiques spécifiques d’un Front Froid (schéma et explications) et le type de masse d’air rencontrées les 2-3 jours suivants</a:t>
            </a:r>
          </a:p>
          <a:p>
            <a:r>
              <a:rPr lang="fr-FR" sz="2000" dirty="0" smtClean="0"/>
              <a:t>Par un schéma, décrivez le passage d’une perturbation et citez les phénomènes associés (nuages, vents, précipitations)</a:t>
            </a:r>
          </a:p>
          <a:p>
            <a:r>
              <a:rPr lang="fr-FR" sz="2000" dirty="0" smtClean="0"/>
              <a:t>Quels sont les nuages associés à une masse d’air instable ? De quoi sont-ils annonciateurs et quelle est leur évolution possible ?</a:t>
            </a:r>
          </a:p>
          <a:p>
            <a:r>
              <a:rPr lang="fr-FR" sz="2000" dirty="0" smtClean="0"/>
              <a:t>Décrivez les différents étages de la troposphère et les nuages associés</a:t>
            </a:r>
          </a:p>
          <a:p>
            <a:endParaRPr lang="fr-FR" sz="2000" dirty="0"/>
          </a:p>
        </p:txBody>
      </p:sp>
    </p:spTree>
    <p:extLst>
      <p:ext uri="{BB962C8B-B14F-4D97-AF65-F5344CB8AC3E}">
        <p14:creationId xmlns:p14="http://schemas.microsoft.com/office/powerpoint/2010/main" val="1899908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45733" y="268430"/>
            <a:ext cx="10515600" cy="1325563"/>
          </a:xfrm>
        </p:spPr>
        <p:txBody>
          <a:bodyPr/>
          <a:lstStyle/>
          <a:p>
            <a:r>
              <a:rPr lang="fr-FR" dirty="0" smtClean="0"/>
              <a:t>QCM</a:t>
            </a:r>
            <a:endParaRPr lang="fr-FR" dirty="0"/>
          </a:p>
        </p:txBody>
      </p:sp>
      <p:sp>
        <p:nvSpPr>
          <p:cNvPr id="3" name="Espace réservé du contenu 2"/>
          <p:cNvSpPr>
            <a:spLocks noGrp="1"/>
          </p:cNvSpPr>
          <p:nvPr>
            <p:ph idx="1"/>
          </p:nvPr>
        </p:nvSpPr>
        <p:spPr>
          <a:xfrm>
            <a:off x="431516" y="1397285"/>
            <a:ext cx="4787756" cy="4779678"/>
          </a:xfrm>
        </p:spPr>
        <p:txBody>
          <a:bodyPr>
            <a:normAutofit fontScale="55000" lnSpcReduction="20000"/>
          </a:bodyPr>
          <a:lstStyle/>
          <a:p>
            <a:r>
              <a:rPr lang="fr-FR" dirty="0"/>
              <a:t>Un front froid</a:t>
            </a:r>
          </a:p>
          <a:p>
            <a:pPr lvl="1"/>
            <a:r>
              <a:rPr lang="fr-FR" dirty="0"/>
              <a:t>-est sécurisant </a:t>
            </a:r>
          </a:p>
          <a:p>
            <a:pPr lvl="1"/>
            <a:r>
              <a:rPr lang="fr-FR" dirty="0"/>
              <a:t>peut donner lieu a de fortes précipitations </a:t>
            </a:r>
          </a:p>
          <a:p>
            <a:pPr lvl="1"/>
            <a:r>
              <a:rPr lang="fr-FR" dirty="0"/>
              <a:t>peut provoquer des coups de vent </a:t>
            </a:r>
          </a:p>
          <a:p>
            <a:pPr lvl="1"/>
            <a:r>
              <a:rPr lang="fr-FR" dirty="0"/>
              <a:t>donne peu de vent </a:t>
            </a:r>
            <a:endParaRPr lang="fr-FR" dirty="0" smtClean="0"/>
          </a:p>
          <a:p>
            <a:pPr lvl="1"/>
            <a:endParaRPr lang="fr-FR" dirty="0"/>
          </a:p>
          <a:p>
            <a:r>
              <a:rPr lang="fr-FR" dirty="0"/>
              <a:t>lors du passage d’un front, l’air chaud</a:t>
            </a:r>
          </a:p>
          <a:p>
            <a:pPr lvl="1"/>
            <a:r>
              <a:rPr lang="fr-FR" dirty="0"/>
              <a:t>est soulevé </a:t>
            </a:r>
          </a:p>
          <a:p>
            <a:pPr lvl="1"/>
            <a:r>
              <a:rPr lang="fr-FR" dirty="0"/>
              <a:t>soulève l’air froid </a:t>
            </a:r>
          </a:p>
          <a:p>
            <a:pPr lvl="1"/>
            <a:r>
              <a:rPr lang="fr-FR" dirty="0"/>
              <a:t>peut être refoulé vers le bas ou soulevé selon la situation </a:t>
            </a:r>
            <a:endParaRPr lang="fr-FR" dirty="0" smtClean="0"/>
          </a:p>
          <a:p>
            <a:pPr lvl="1"/>
            <a:endParaRPr lang="fr-FR" dirty="0"/>
          </a:p>
          <a:p>
            <a:r>
              <a:rPr lang="fr-FR" dirty="0"/>
              <a:t>en général un front froid engendre des nuages</a:t>
            </a:r>
          </a:p>
          <a:p>
            <a:pPr lvl="1"/>
            <a:r>
              <a:rPr lang="fr-FR" dirty="0"/>
              <a:t>par couches minces stratiformes </a:t>
            </a:r>
          </a:p>
          <a:p>
            <a:pPr lvl="1"/>
            <a:r>
              <a:rPr lang="fr-FR" dirty="0"/>
              <a:t>isolés de type cumuliformes </a:t>
            </a:r>
          </a:p>
          <a:p>
            <a:pPr lvl="1"/>
            <a:r>
              <a:rPr lang="fr-FR" dirty="0" smtClean="0"/>
              <a:t>développés </a:t>
            </a:r>
            <a:r>
              <a:rPr lang="fr-FR" dirty="0"/>
              <a:t>sur une grande épaisseur et des 2 types </a:t>
            </a:r>
          </a:p>
          <a:p>
            <a:endParaRPr lang="fr-FR" dirty="0"/>
          </a:p>
          <a:p>
            <a:r>
              <a:rPr lang="fr-FR" dirty="0"/>
              <a:t>lors du passage d’un front chaud</a:t>
            </a:r>
          </a:p>
          <a:p>
            <a:pPr lvl="1"/>
            <a:r>
              <a:rPr lang="fr-FR" dirty="0"/>
              <a:t>les pluies sont intermittentes et </a:t>
            </a:r>
            <a:r>
              <a:rPr lang="fr-FR" dirty="0" smtClean="0"/>
              <a:t>violentes </a:t>
            </a:r>
            <a:endParaRPr lang="fr-FR" dirty="0"/>
          </a:p>
          <a:p>
            <a:pPr lvl="1"/>
            <a:r>
              <a:rPr lang="fr-FR" dirty="0"/>
              <a:t>les pluies sont continues </a:t>
            </a:r>
          </a:p>
          <a:p>
            <a:pPr lvl="1"/>
            <a:r>
              <a:rPr lang="fr-FR" dirty="0"/>
              <a:t>l’air est très humide et le système nuageux important </a:t>
            </a:r>
          </a:p>
        </p:txBody>
      </p:sp>
      <p:sp>
        <p:nvSpPr>
          <p:cNvPr id="4" name="Espace réservé du contenu 2"/>
          <p:cNvSpPr txBox="1">
            <a:spLocks/>
          </p:cNvSpPr>
          <p:nvPr/>
        </p:nvSpPr>
        <p:spPr>
          <a:xfrm>
            <a:off x="5768905" y="1576815"/>
            <a:ext cx="6200209" cy="4386262"/>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smtClean="0"/>
              <a:t>la traîne d’une perturbation c’est la zone</a:t>
            </a:r>
          </a:p>
          <a:p>
            <a:pPr lvl="1"/>
            <a:r>
              <a:rPr lang="fr-FR" dirty="0" smtClean="0"/>
              <a:t>d’air chaud compris entre le froid chaud et le front froid </a:t>
            </a:r>
          </a:p>
          <a:p>
            <a:pPr lvl="1"/>
            <a:r>
              <a:rPr lang="fr-FR" dirty="0" smtClean="0"/>
              <a:t>d’air froid s’étendant à </a:t>
            </a:r>
            <a:r>
              <a:rPr lang="fr-FR" dirty="0" smtClean="0"/>
              <a:t>l’arrière </a:t>
            </a:r>
            <a:r>
              <a:rPr lang="fr-FR" dirty="0" smtClean="0"/>
              <a:t>du front froid </a:t>
            </a:r>
          </a:p>
          <a:p>
            <a:pPr lvl="1"/>
            <a:r>
              <a:rPr lang="fr-FR" dirty="0" smtClean="0"/>
              <a:t>nuageuse, très développée arrivant avec le front froid </a:t>
            </a:r>
          </a:p>
          <a:p>
            <a:r>
              <a:rPr lang="fr-FR" dirty="0" smtClean="0"/>
              <a:t>les tendances générales d’un front froid sont</a:t>
            </a:r>
          </a:p>
          <a:p>
            <a:pPr lvl="1"/>
            <a:r>
              <a:rPr lang="fr-FR" dirty="0" smtClean="0"/>
              <a:t>aggravation rapide avec pluie, orages, vents forts </a:t>
            </a:r>
          </a:p>
          <a:p>
            <a:pPr lvl="1"/>
            <a:r>
              <a:rPr lang="fr-FR" dirty="0" smtClean="0"/>
              <a:t>aggravation lente avec pluie modérée </a:t>
            </a:r>
          </a:p>
          <a:p>
            <a:pPr lvl="1"/>
            <a:r>
              <a:rPr lang="fr-FR" dirty="0" smtClean="0"/>
              <a:t>temps brumeux couvert avec bruine </a:t>
            </a:r>
          </a:p>
          <a:p>
            <a:r>
              <a:rPr lang="fr-FR" dirty="0" smtClean="0"/>
              <a:t>la traîne d’une perturbation</a:t>
            </a:r>
          </a:p>
          <a:p>
            <a:pPr lvl="1"/>
            <a:r>
              <a:rPr lang="fr-FR" dirty="0" smtClean="0"/>
              <a:t>est toujours dès le premier jour favorable au vol libre </a:t>
            </a:r>
          </a:p>
          <a:p>
            <a:pPr lvl="1"/>
            <a:r>
              <a:rPr lang="fr-FR" dirty="0" smtClean="0"/>
              <a:t>provoque parfois des conditions trop violentes pour le vol libre </a:t>
            </a:r>
          </a:p>
          <a:p>
            <a:pPr lvl="1"/>
            <a:r>
              <a:rPr lang="fr-FR" dirty="0" smtClean="0"/>
              <a:t>est caractérisé par un ciel bleu peuplé de petits cumulus appétissants </a:t>
            </a:r>
          </a:p>
          <a:p>
            <a:pPr lvl="1"/>
            <a:r>
              <a:rPr lang="fr-FR" dirty="0" smtClean="0"/>
              <a:t>est généralement très favorable l’été </a:t>
            </a:r>
          </a:p>
          <a:p>
            <a:endParaRPr lang="fr-FR" dirty="0" smtClean="0"/>
          </a:p>
          <a:p>
            <a:r>
              <a:rPr lang="fr-FR" dirty="0" smtClean="0"/>
              <a:t>les nuages favorables aux vols de performances sont</a:t>
            </a:r>
          </a:p>
          <a:p>
            <a:pPr lvl="1"/>
            <a:r>
              <a:rPr lang="fr-FR" dirty="0" smtClean="0"/>
              <a:t>nimbo-stratus et </a:t>
            </a:r>
            <a:r>
              <a:rPr lang="fr-FR" dirty="0" smtClean="0"/>
              <a:t>cumulo-nimbus </a:t>
            </a:r>
            <a:endParaRPr lang="fr-FR" dirty="0" smtClean="0"/>
          </a:p>
          <a:p>
            <a:pPr lvl="1"/>
            <a:r>
              <a:rPr lang="fr-FR" dirty="0" smtClean="0"/>
              <a:t>stratus </a:t>
            </a:r>
          </a:p>
          <a:p>
            <a:pPr lvl="1"/>
            <a:r>
              <a:rPr lang="fr-FR" dirty="0" smtClean="0"/>
              <a:t>cumulus </a:t>
            </a:r>
          </a:p>
          <a:p>
            <a:pPr lvl="1"/>
            <a:r>
              <a:rPr lang="fr-FR" dirty="0" smtClean="0"/>
              <a:t>cirrostratus nimbo stratus et </a:t>
            </a:r>
            <a:r>
              <a:rPr lang="fr-FR" dirty="0" smtClean="0"/>
              <a:t>strato</a:t>
            </a:r>
            <a:r>
              <a:rPr lang="fr-FR" dirty="0"/>
              <a:t>-</a:t>
            </a:r>
            <a:r>
              <a:rPr lang="fr-FR" dirty="0" smtClean="0"/>
              <a:t>cumulus </a:t>
            </a:r>
            <a:endParaRPr lang="fr-FR" dirty="0"/>
          </a:p>
        </p:txBody>
      </p:sp>
      <p:cxnSp>
        <p:nvCxnSpPr>
          <p:cNvPr id="6" name="Connecteur droit 5"/>
          <p:cNvCxnSpPr/>
          <p:nvPr/>
        </p:nvCxnSpPr>
        <p:spPr>
          <a:xfrm>
            <a:off x="5342562" y="659740"/>
            <a:ext cx="0" cy="551722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97242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2209800" y="152400"/>
            <a:ext cx="7772400" cy="990600"/>
          </a:xfrm>
          <a:effectLst>
            <a:outerShdw dist="28398" dir="1593903" algn="ctr" rotWithShape="0">
              <a:srgbClr val="FFFF00"/>
            </a:outerShdw>
          </a:effectLst>
        </p:spPr>
        <p:txBody>
          <a:bodyPr>
            <a:normAutofit fontScale="90000"/>
          </a:bodyPr>
          <a:lstStyle/>
          <a:p>
            <a:pPr eaLnBrk="1" hangingPunct="1"/>
            <a:r>
              <a:rPr lang="fr-FR" altLang="fr-FR" sz="4000" dirty="0" smtClean="0"/>
              <a:t>3) L’air a un poids, qui pèse sur nous</a:t>
            </a:r>
            <a:endParaRPr lang="fr-FR" altLang="fr-FR" sz="4000" dirty="0"/>
          </a:p>
        </p:txBody>
      </p:sp>
      <p:sp>
        <p:nvSpPr>
          <p:cNvPr id="3" name="ZoneTexte 2"/>
          <p:cNvSpPr txBox="1"/>
          <p:nvPr/>
        </p:nvSpPr>
        <p:spPr>
          <a:xfrm>
            <a:off x="2466109" y="1579418"/>
            <a:ext cx="6677891" cy="2308324"/>
          </a:xfrm>
          <a:prstGeom prst="rect">
            <a:avLst/>
          </a:prstGeom>
          <a:noFill/>
        </p:spPr>
        <p:txBody>
          <a:bodyPr wrap="square" rtlCol="0">
            <a:spAutoFit/>
          </a:bodyPr>
          <a:lstStyle/>
          <a:p>
            <a:r>
              <a:rPr lang="fr-FR" b="1" dirty="0" smtClean="0"/>
              <a:t>L’air pèse sur nous, et comme c’est un gaz qui nous environne, il fait pression sur tous les pores de notre peau !</a:t>
            </a:r>
          </a:p>
          <a:p>
            <a:endParaRPr lang="fr-FR" b="1" dirty="0"/>
          </a:p>
          <a:p>
            <a:r>
              <a:rPr lang="fr-FR" b="1" dirty="0" smtClean="0"/>
              <a:t>Exemple du poids de la pile d’assiette qui fait pression sur notre main.</a:t>
            </a:r>
          </a:p>
          <a:p>
            <a:endParaRPr lang="fr-FR" b="1" dirty="0" smtClean="0"/>
          </a:p>
          <a:p>
            <a:r>
              <a:rPr lang="fr-FR" b="1" dirty="0" smtClean="0"/>
              <a:t>Exemple de la pression au fond d’une piscine</a:t>
            </a:r>
            <a:endParaRPr lang="fr-FR" dirty="0" smtClean="0"/>
          </a:p>
          <a:p>
            <a:endParaRPr lang="fr-FR" dirty="0"/>
          </a:p>
        </p:txBody>
      </p:sp>
    </p:spTree>
    <p:extLst>
      <p:ext uri="{BB962C8B-B14F-4D97-AF65-F5344CB8AC3E}">
        <p14:creationId xmlns:p14="http://schemas.microsoft.com/office/powerpoint/2010/main" val="84190223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45733" y="268430"/>
            <a:ext cx="10515600" cy="1325563"/>
          </a:xfrm>
        </p:spPr>
        <p:txBody>
          <a:bodyPr/>
          <a:lstStyle/>
          <a:p>
            <a:r>
              <a:rPr lang="fr-FR" dirty="0" smtClean="0"/>
              <a:t>QCM</a:t>
            </a:r>
            <a:endParaRPr lang="fr-FR" dirty="0"/>
          </a:p>
        </p:txBody>
      </p:sp>
      <p:sp>
        <p:nvSpPr>
          <p:cNvPr id="3" name="Espace réservé du contenu 2"/>
          <p:cNvSpPr>
            <a:spLocks noGrp="1"/>
          </p:cNvSpPr>
          <p:nvPr>
            <p:ph idx="1"/>
          </p:nvPr>
        </p:nvSpPr>
        <p:spPr>
          <a:xfrm>
            <a:off x="431516" y="1397285"/>
            <a:ext cx="4787756" cy="4779678"/>
          </a:xfrm>
        </p:spPr>
        <p:txBody>
          <a:bodyPr>
            <a:normAutofit fontScale="55000" lnSpcReduction="20000"/>
          </a:bodyPr>
          <a:lstStyle/>
          <a:p>
            <a:r>
              <a:rPr lang="fr-FR" dirty="0"/>
              <a:t>Un front froid</a:t>
            </a:r>
          </a:p>
          <a:p>
            <a:pPr lvl="1"/>
            <a:r>
              <a:rPr lang="fr-FR" dirty="0"/>
              <a:t>-est sécurisant </a:t>
            </a:r>
          </a:p>
          <a:p>
            <a:pPr lvl="1"/>
            <a:r>
              <a:rPr lang="fr-FR" dirty="0"/>
              <a:t>peut donner lieu a de fortes précipitations </a:t>
            </a:r>
          </a:p>
          <a:p>
            <a:pPr lvl="1"/>
            <a:r>
              <a:rPr lang="fr-FR" dirty="0"/>
              <a:t>peut provoquer des coups de vent </a:t>
            </a:r>
          </a:p>
          <a:p>
            <a:pPr lvl="1"/>
            <a:r>
              <a:rPr lang="fr-FR" dirty="0"/>
              <a:t>donne peu de vent </a:t>
            </a:r>
            <a:endParaRPr lang="fr-FR" dirty="0" smtClean="0"/>
          </a:p>
          <a:p>
            <a:pPr lvl="1"/>
            <a:endParaRPr lang="fr-FR" dirty="0"/>
          </a:p>
          <a:p>
            <a:r>
              <a:rPr lang="fr-FR" dirty="0"/>
              <a:t>lors du passage d’un front, l’air chaud</a:t>
            </a:r>
          </a:p>
          <a:p>
            <a:pPr lvl="1"/>
            <a:r>
              <a:rPr lang="fr-FR" dirty="0"/>
              <a:t>est soulevé </a:t>
            </a:r>
          </a:p>
          <a:p>
            <a:pPr lvl="1"/>
            <a:r>
              <a:rPr lang="fr-FR" dirty="0"/>
              <a:t>soulève l’air froid </a:t>
            </a:r>
          </a:p>
          <a:p>
            <a:pPr lvl="1"/>
            <a:r>
              <a:rPr lang="fr-FR" dirty="0"/>
              <a:t>peut être refoulé vers le bas ou soulevé selon la situation </a:t>
            </a:r>
            <a:endParaRPr lang="fr-FR" dirty="0" smtClean="0"/>
          </a:p>
          <a:p>
            <a:pPr lvl="1"/>
            <a:endParaRPr lang="fr-FR" dirty="0"/>
          </a:p>
          <a:p>
            <a:r>
              <a:rPr lang="fr-FR" dirty="0"/>
              <a:t>en général un front froid engendre des nuages</a:t>
            </a:r>
          </a:p>
          <a:p>
            <a:pPr lvl="1"/>
            <a:r>
              <a:rPr lang="fr-FR" dirty="0"/>
              <a:t>par couches minces stratiformes </a:t>
            </a:r>
          </a:p>
          <a:p>
            <a:pPr lvl="1"/>
            <a:r>
              <a:rPr lang="fr-FR" dirty="0"/>
              <a:t>isolés de type cumuliformes </a:t>
            </a:r>
          </a:p>
          <a:p>
            <a:pPr lvl="1"/>
            <a:r>
              <a:rPr lang="fr-FR" dirty="0" err="1"/>
              <a:t>developpés</a:t>
            </a:r>
            <a:r>
              <a:rPr lang="fr-FR" dirty="0"/>
              <a:t> sur une grande épaisseur et des 2 types </a:t>
            </a:r>
          </a:p>
          <a:p>
            <a:endParaRPr lang="fr-FR" dirty="0"/>
          </a:p>
          <a:p>
            <a:r>
              <a:rPr lang="fr-FR" dirty="0"/>
              <a:t>lors du passage d’un front chaud</a:t>
            </a:r>
          </a:p>
          <a:p>
            <a:pPr lvl="1"/>
            <a:r>
              <a:rPr lang="fr-FR" dirty="0"/>
              <a:t>les pluies sont intermittentes et </a:t>
            </a:r>
            <a:r>
              <a:rPr lang="fr-FR" dirty="0" err="1"/>
              <a:t>violantes</a:t>
            </a:r>
            <a:r>
              <a:rPr lang="fr-FR" dirty="0"/>
              <a:t> </a:t>
            </a:r>
          </a:p>
          <a:p>
            <a:pPr lvl="1"/>
            <a:r>
              <a:rPr lang="fr-FR" dirty="0"/>
              <a:t>les pluies sont continues </a:t>
            </a:r>
          </a:p>
          <a:p>
            <a:pPr lvl="1"/>
            <a:r>
              <a:rPr lang="fr-FR" dirty="0"/>
              <a:t>l’air est très humide et le système nuageux important </a:t>
            </a:r>
          </a:p>
        </p:txBody>
      </p:sp>
      <p:sp>
        <p:nvSpPr>
          <p:cNvPr id="4" name="Espace réservé du contenu 2"/>
          <p:cNvSpPr txBox="1">
            <a:spLocks/>
          </p:cNvSpPr>
          <p:nvPr/>
        </p:nvSpPr>
        <p:spPr>
          <a:xfrm>
            <a:off x="5768905" y="1576815"/>
            <a:ext cx="6200209" cy="4386262"/>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smtClean="0"/>
              <a:t>la traîne d’une perturbation c’est la zone</a:t>
            </a:r>
          </a:p>
          <a:p>
            <a:pPr lvl="1"/>
            <a:r>
              <a:rPr lang="fr-FR" dirty="0" smtClean="0"/>
              <a:t>d’air chaud compris entre le froid chaud et le front froid </a:t>
            </a:r>
          </a:p>
          <a:p>
            <a:pPr lvl="1"/>
            <a:r>
              <a:rPr lang="fr-FR" dirty="0" smtClean="0"/>
              <a:t>d’air froid s’étendant à l’</a:t>
            </a:r>
            <a:r>
              <a:rPr lang="fr-FR" dirty="0" err="1" smtClean="0"/>
              <a:t>arrièere</a:t>
            </a:r>
            <a:r>
              <a:rPr lang="fr-FR" dirty="0" smtClean="0"/>
              <a:t> du front froid </a:t>
            </a:r>
          </a:p>
          <a:p>
            <a:pPr lvl="1"/>
            <a:r>
              <a:rPr lang="fr-FR" dirty="0" smtClean="0"/>
              <a:t>nuageuse, très développée arrivant avec le front froid </a:t>
            </a:r>
          </a:p>
          <a:p>
            <a:r>
              <a:rPr lang="fr-FR" dirty="0" smtClean="0"/>
              <a:t>les tendances générales d’un front froid sont</a:t>
            </a:r>
          </a:p>
          <a:p>
            <a:pPr lvl="1"/>
            <a:r>
              <a:rPr lang="fr-FR" dirty="0" smtClean="0"/>
              <a:t>aggravation rapide avec pluie, orages, vents forts </a:t>
            </a:r>
          </a:p>
          <a:p>
            <a:pPr lvl="1"/>
            <a:r>
              <a:rPr lang="fr-FR" dirty="0" smtClean="0"/>
              <a:t>aggravation lente avec pluie modérée </a:t>
            </a:r>
          </a:p>
          <a:p>
            <a:pPr lvl="1"/>
            <a:r>
              <a:rPr lang="fr-FR" dirty="0" smtClean="0"/>
              <a:t>temps brumeux couvert avec bruine </a:t>
            </a:r>
          </a:p>
          <a:p>
            <a:r>
              <a:rPr lang="fr-FR" dirty="0" smtClean="0"/>
              <a:t>la traîne d’une perturbation</a:t>
            </a:r>
          </a:p>
          <a:p>
            <a:pPr lvl="1"/>
            <a:r>
              <a:rPr lang="fr-FR" dirty="0" smtClean="0"/>
              <a:t>est toujours dès le premier jour favorable au vol libre </a:t>
            </a:r>
          </a:p>
          <a:p>
            <a:pPr lvl="1"/>
            <a:r>
              <a:rPr lang="fr-FR" dirty="0" smtClean="0"/>
              <a:t>provoque parfois des conditions trop violentes pour le vol libre </a:t>
            </a:r>
          </a:p>
          <a:p>
            <a:pPr lvl="1"/>
            <a:r>
              <a:rPr lang="fr-FR" dirty="0" smtClean="0"/>
              <a:t>est caractérisé par un ciel bleu peuplé de petits cumulus appétissants </a:t>
            </a:r>
          </a:p>
          <a:p>
            <a:pPr lvl="1"/>
            <a:r>
              <a:rPr lang="fr-FR" dirty="0" smtClean="0"/>
              <a:t>est généralement très favorable l’été </a:t>
            </a:r>
          </a:p>
          <a:p>
            <a:endParaRPr lang="fr-FR" dirty="0" smtClean="0"/>
          </a:p>
          <a:p>
            <a:r>
              <a:rPr lang="fr-FR" dirty="0" smtClean="0"/>
              <a:t>les nuages favorables aux vols de performances sont</a:t>
            </a:r>
          </a:p>
          <a:p>
            <a:pPr lvl="1"/>
            <a:r>
              <a:rPr lang="fr-FR" dirty="0" smtClean="0"/>
              <a:t>nimbo-stratus et </a:t>
            </a:r>
            <a:r>
              <a:rPr lang="fr-FR" dirty="0" err="1" smtClean="0"/>
              <a:t>cumulos</a:t>
            </a:r>
            <a:r>
              <a:rPr lang="fr-FR" dirty="0" smtClean="0"/>
              <a:t> nimbus </a:t>
            </a:r>
          </a:p>
          <a:p>
            <a:pPr lvl="1"/>
            <a:r>
              <a:rPr lang="fr-FR" dirty="0" smtClean="0"/>
              <a:t>stratus </a:t>
            </a:r>
          </a:p>
          <a:p>
            <a:pPr lvl="1"/>
            <a:r>
              <a:rPr lang="fr-FR" dirty="0" smtClean="0"/>
              <a:t>cumulus </a:t>
            </a:r>
          </a:p>
          <a:p>
            <a:pPr lvl="1"/>
            <a:r>
              <a:rPr lang="fr-FR" dirty="0" smtClean="0"/>
              <a:t>cirrostratus nimbo stratus et </a:t>
            </a:r>
            <a:r>
              <a:rPr lang="fr-FR" dirty="0" err="1" smtClean="0"/>
              <a:t>strato</a:t>
            </a:r>
            <a:r>
              <a:rPr lang="fr-FR" dirty="0" smtClean="0"/>
              <a:t> cumulus </a:t>
            </a:r>
            <a:endParaRPr lang="fr-FR" dirty="0"/>
          </a:p>
        </p:txBody>
      </p:sp>
      <p:cxnSp>
        <p:nvCxnSpPr>
          <p:cNvPr id="6" name="Connecteur droit 5"/>
          <p:cNvCxnSpPr/>
          <p:nvPr/>
        </p:nvCxnSpPr>
        <p:spPr>
          <a:xfrm>
            <a:off x="5342562" y="659740"/>
            <a:ext cx="0" cy="5517223"/>
          </a:xfrm>
          <a:prstGeom prst="line">
            <a:avLst/>
          </a:prstGeom>
        </p:spPr>
        <p:style>
          <a:lnRef idx="1">
            <a:schemeClr val="accent1"/>
          </a:lnRef>
          <a:fillRef idx="0">
            <a:schemeClr val="accent1"/>
          </a:fillRef>
          <a:effectRef idx="0">
            <a:schemeClr val="accent1"/>
          </a:effectRef>
          <a:fontRef idx="minor">
            <a:schemeClr val="tx1"/>
          </a:fontRef>
        </p:style>
      </p:cxnSp>
      <p:grpSp>
        <p:nvGrpSpPr>
          <p:cNvPr id="11" name="Groupe 10"/>
          <p:cNvGrpSpPr/>
          <p:nvPr/>
        </p:nvGrpSpPr>
        <p:grpSpPr>
          <a:xfrm>
            <a:off x="2453176" y="1491251"/>
            <a:ext cx="319673" cy="369332"/>
            <a:chOff x="2659833" y="1351320"/>
            <a:chExt cx="319673" cy="369332"/>
          </a:xfrm>
        </p:grpSpPr>
        <p:sp>
          <p:nvSpPr>
            <p:cNvPr id="9" name="Ellipse 8"/>
            <p:cNvSpPr/>
            <p:nvPr/>
          </p:nvSpPr>
          <p:spPr>
            <a:xfrm>
              <a:off x="2712378" y="1397285"/>
              <a:ext cx="267128" cy="27740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ZoneTexte 9"/>
            <p:cNvSpPr txBox="1"/>
            <p:nvPr/>
          </p:nvSpPr>
          <p:spPr>
            <a:xfrm>
              <a:off x="2659833" y="1351320"/>
              <a:ext cx="261610" cy="369332"/>
            </a:xfrm>
            <a:prstGeom prst="rect">
              <a:avLst/>
            </a:prstGeom>
            <a:noFill/>
          </p:spPr>
          <p:txBody>
            <a:bodyPr wrap="none" rtlCol="0">
              <a:spAutoFit/>
            </a:bodyPr>
            <a:lstStyle/>
            <a:p>
              <a:r>
                <a:rPr lang="fr-FR" dirty="0" smtClean="0"/>
                <a:t>-</a:t>
              </a:r>
              <a:endParaRPr lang="fr-FR" dirty="0"/>
            </a:p>
          </p:txBody>
        </p:sp>
      </p:grpSp>
      <p:grpSp>
        <p:nvGrpSpPr>
          <p:cNvPr id="12" name="Groupe 11"/>
          <p:cNvGrpSpPr/>
          <p:nvPr/>
        </p:nvGrpSpPr>
        <p:grpSpPr>
          <a:xfrm>
            <a:off x="2473725" y="2159071"/>
            <a:ext cx="372218" cy="369332"/>
            <a:chOff x="2659833" y="1351320"/>
            <a:chExt cx="372218" cy="369332"/>
          </a:xfrm>
        </p:grpSpPr>
        <p:sp>
          <p:nvSpPr>
            <p:cNvPr id="13" name="Ellipse 12"/>
            <p:cNvSpPr/>
            <p:nvPr/>
          </p:nvSpPr>
          <p:spPr>
            <a:xfrm>
              <a:off x="2712378" y="1397285"/>
              <a:ext cx="267128" cy="27740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ZoneTexte 13"/>
            <p:cNvSpPr txBox="1"/>
            <p:nvPr/>
          </p:nvSpPr>
          <p:spPr>
            <a:xfrm>
              <a:off x="2659833" y="1351320"/>
              <a:ext cx="372218" cy="369332"/>
            </a:xfrm>
            <a:prstGeom prst="rect">
              <a:avLst/>
            </a:prstGeom>
            <a:noFill/>
          </p:spPr>
          <p:txBody>
            <a:bodyPr wrap="none" rtlCol="0">
              <a:spAutoFit/>
            </a:bodyPr>
            <a:lstStyle/>
            <a:p>
              <a:r>
                <a:rPr lang="fr-FR" dirty="0" smtClean="0"/>
                <a:t>-6</a:t>
              </a:r>
              <a:endParaRPr lang="fr-FR" dirty="0"/>
            </a:p>
          </p:txBody>
        </p:sp>
      </p:grpSp>
      <p:grpSp>
        <p:nvGrpSpPr>
          <p:cNvPr id="15" name="Groupe 14"/>
          <p:cNvGrpSpPr/>
          <p:nvPr/>
        </p:nvGrpSpPr>
        <p:grpSpPr>
          <a:xfrm>
            <a:off x="2389183" y="2989438"/>
            <a:ext cx="372218" cy="369332"/>
            <a:chOff x="2659833" y="1351320"/>
            <a:chExt cx="372218" cy="369332"/>
          </a:xfrm>
        </p:grpSpPr>
        <p:sp>
          <p:nvSpPr>
            <p:cNvPr id="16" name="Ellipse 15"/>
            <p:cNvSpPr/>
            <p:nvPr/>
          </p:nvSpPr>
          <p:spPr>
            <a:xfrm>
              <a:off x="2712378" y="1397285"/>
              <a:ext cx="267128" cy="27740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ZoneTexte 16"/>
            <p:cNvSpPr txBox="1"/>
            <p:nvPr/>
          </p:nvSpPr>
          <p:spPr>
            <a:xfrm>
              <a:off x="2659833" y="1351320"/>
              <a:ext cx="372218" cy="369332"/>
            </a:xfrm>
            <a:prstGeom prst="rect">
              <a:avLst/>
            </a:prstGeom>
            <a:noFill/>
          </p:spPr>
          <p:txBody>
            <a:bodyPr wrap="none" rtlCol="0">
              <a:spAutoFit/>
            </a:bodyPr>
            <a:lstStyle/>
            <a:p>
              <a:r>
                <a:rPr lang="fr-FR" dirty="0" smtClean="0"/>
                <a:t>-6</a:t>
              </a:r>
              <a:endParaRPr lang="fr-FR" dirty="0"/>
            </a:p>
          </p:txBody>
        </p:sp>
      </p:grpSp>
      <p:grpSp>
        <p:nvGrpSpPr>
          <p:cNvPr id="18" name="Groupe 17"/>
          <p:cNvGrpSpPr/>
          <p:nvPr/>
        </p:nvGrpSpPr>
        <p:grpSpPr>
          <a:xfrm>
            <a:off x="3432903" y="3873016"/>
            <a:ext cx="372218" cy="369332"/>
            <a:chOff x="2659833" y="1351320"/>
            <a:chExt cx="372218" cy="369332"/>
          </a:xfrm>
        </p:grpSpPr>
        <p:sp>
          <p:nvSpPr>
            <p:cNvPr id="19" name="Ellipse 18"/>
            <p:cNvSpPr/>
            <p:nvPr/>
          </p:nvSpPr>
          <p:spPr>
            <a:xfrm>
              <a:off x="2712378" y="1397285"/>
              <a:ext cx="267128" cy="27740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0" name="ZoneTexte 19"/>
            <p:cNvSpPr txBox="1"/>
            <p:nvPr/>
          </p:nvSpPr>
          <p:spPr>
            <a:xfrm>
              <a:off x="2659833" y="1351320"/>
              <a:ext cx="372218" cy="369332"/>
            </a:xfrm>
            <a:prstGeom prst="rect">
              <a:avLst/>
            </a:prstGeom>
            <a:noFill/>
          </p:spPr>
          <p:txBody>
            <a:bodyPr wrap="none" rtlCol="0">
              <a:spAutoFit/>
            </a:bodyPr>
            <a:lstStyle/>
            <a:p>
              <a:r>
                <a:rPr lang="fr-FR" dirty="0" smtClean="0"/>
                <a:t>-6</a:t>
              </a:r>
              <a:endParaRPr lang="fr-FR" dirty="0"/>
            </a:p>
          </p:txBody>
        </p:sp>
      </p:grpSp>
      <p:grpSp>
        <p:nvGrpSpPr>
          <p:cNvPr id="21" name="Groupe 20"/>
          <p:cNvGrpSpPr/>
          <p:nvPr/>
        </p:nvGrpSpPr>
        <p:grpSpPr>
          <a:xfrm>
            <a:off x="3060685" y="4129870"/>
            <a:ext cx="372218" cy="369332"/>
            <a:chOff x="2659833" y="1351320"/>
            <a:chExt cx="372218" cy="369332"/>
          </a:xfrm>
        </p:grpSpPr>
        <p:sp>
          <p:nvSpPr>
            <p:cNvPr id="22" name="Ellipse 21"/>
            <p:cNvSpPr/>
            <p:nvPr/>
          </p:nvSpPr>
          <p:spPr>
            <a:xfrm>
              <a:off x="2712378" y="1397285"/>
              <a:ext cx="267128" cy="27740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3" name="ZoneTexte 22"/>
            <p:cNvSpPr txBox="1"/>
            <p:nvPr/>
          </p:nvSpPr>
          <p:spPr>
            <a:xfrm>
              <a:off x="2659833" y="1351320"/>
              <a:ext cx="372218" cy="369332"/>
            </a:xfrm>
            <a:prstGeom prst="rect">
              <a:avLst/>
            </a:prstGeom>
            <a:noFill/>
          </p:spPr>
          <p:txBody>
            <a:bodyPr wrap="none" rtlCol="0">
              <a:spAutoFit/>
            </a:bodyPr>
            <a:lstStyle/>
            <a:p>
              <a:r>
                <a:rPr lang="fr-FR" dirty="0" smtClean="0"/>
                <a:t>-6</a:t>
              </a:r>
              <a:endParaRPr lang="fr-FR" dirty="0"/>
            </a:p>
          </p:txBody>
        </p:sp>
      </p:grpSp>
      <p:grpSp>
        <p:nvGrpSpPr>
          <p:cNvPr id="24" name="Groupe 23"/>
          <p:cNvGrpSpPr/>
          <p:nvPr/>
        </p:nvGrpSpPr>
        <p:grpSpPr>
          <a:xfrm>
            <a:off x="4016181" y="5113377"/>
            <a:ext cx="372218" cy="369332"/>
            <a:chOff x="2659833" y="1351320"/>
            <a:chExt cx="372218" cy="369332"/>
          </a:xfrm>
        </p:grpSpPr>
        <p:sp>
          <p:nvSpPr>
            <p:cNvPr id="25" name="Ellipse 24"/>
            <p:cNvSpPr/>
            <p:nvPr/>
          </p:nvSpPr>
          <p:spPr>
            <a:xfrm>
              <a:off x="2712378" y="1397285"/>
              <a:ext cx="267128" cy="27740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ZoneTexte 25"/>
            <p:cNvSpPr txBox="1"/>
            <p:nvPr/>
          </p:nvSpPr>
          <p:spPr>
            <a:xfrm>
              <a:off x="2659833" y="1351320"/>
              <a:ext cx="372218" cy="369332"/>
            </a:xfrm>
            <a:prstGeom prst="rect">
              <a:avLst/>
            </a:prstGeom>
            <a:noFill/>
          </p:spPr>
          <p:txBody>
            <a:bodyPr wrap="none" rtlCol="0">
              <a:spAutoFit/>
            </a:bodyPr>
            <a:lstStyle/>
            <a:p>
              <a:r>
                <a:rPr lang="fr-FR" dirty="0" smtClean="0"/>
                <a:t>-6</a:t>
              </a:r>
              <a:endParaRPr lang="fr-FR" dirty="0"/>
            </a:p>
          </p:txBody>
        </p:sp>
      </p:grpSp>
      <p:sp>
        <p:nvSpPr>
          <p:cNvPr id="29" name="ZoneTexte 28"/>
          <p:cNvSpPr txBox="1"/>
          <p:nvPr/>
        </p:nvSpPr>
        <p:spPr>
          <a:xfrm>
            <a:off x="4119669" y="1708393"/>
            <a:ext cx="263214" cy="276999"/>
          </a:xfrm>
          <a:prstGeom prst="rect">
            <a:avLst/>
          </a:prstGeom>
          <a:solidFill>
            <a:srgbClr val="00B050"/>
          </a:solidFill>
        </p:spPr>
        <p:txBody>
          <a:bodyPr wrap="none" rtlCol="0">
            <a:spAutoFit/>
          </a:bodyPr>
          <a:lstStyle/>
          <a:p>
            <a:r>
              <a:rPr lang="fr-FR" sz="1200" dirty="0"/>
              <a:t>4</a:t>
            </a:r>
          </a:p>
        </p:txBody>
      </p:sp>
      <p:sp>
        <p:nvSpPr>
          <p:cNvPr id="30" name="ZoneTexte 29"/>
          <p:cNvSpPr txBox="1"/>
          <p:nvPr/>
        </p:nvSpPr>
        <p:spPr>
          <a:xfrm>
            <a:off x="3590512" y="2007302"/>
            <a:ext cx="303394" cy="276999"/>
          </a:xfrm>
          <a:prstGeom prst="rect">
            <a:avLst/>
          </a:prstGeom>
          <a:solidFill>
            <a:srgbClr val="00B050"/>
          </a:solidFill>
        </p:spPr>
        <p:txBody>
          <a:bodyPr wrap="square" rtlCol="0">
            <a:spAutoFit/>
          </a:bodyPr>
          <a:lstStyle/>
          <a:p>
            <a:r>
              <a:rPr lang="fr-FR" sz="1200" dirty="0" smtClean="0"/>
              <a:t>2</a:t>
            </a:r>
            <a:endParaRPr lang="fr-FR" sz="1200" dirty="0"/>
          </a:p>
        </p:txBody>
      </p:sp>
      <p:sp>
        <p:nvSpPr>
          <p:cNvPr id="31" name="ZoneTexte 30"/>
          <p:cNvSpPr txBox="1"/>
          <p:nvPr/>
        </p:nvSpPr>
        <p:spPr>
          <a:xfrm>
            <a:off x="2121468" y="2840134"/>
            <a:ext cx="303394" cy="276999"/>
          </a:xfrm>
          <a:prstGeom prst="rect">
            <a:avLst/>
          </a:prstGeom>
          <a:solidFill>
            <a:srgbClr val="00B050"/>
          </a:solidFill>
        </p:spPr>
        <p:txBody>
          <a:bodyPr wrap="square" rtlCol="0">
            <a:spAutoFit/>
          </a:bodyPr>
          <a:lstStyle/>
          <a:p>
            <a:r>
              <a:rPr lang="fr-FR" sz="1200" dirty="0" smtClean="0"/>
              <a:t>6</a:t>
            </a:r>
            <a:endParaRPr lang="fr-FR" sz="1200" dirty="0"/>
          </a:p>
        </p:txBody>
      </p:sp>
      <p:grpSp>
        <p:nvGrpSpPr>
          <p:cNvPr id="36" name="Groupe 35"/>
          <p:cNvGrpSpPr/>
          <p:nvPr/>
        </p:nvGrpSpPr>
        <p:grpSpPr>
          <a:xfrm>
            <a:off x="5033163" y="3233685"/>
            <a:ext cx="372218" cy="369332"/>
            <a:chOff x="2659833" y="1351320"/>
            <a:chExt cx="372218" cy="369332"/>
          </a:xfrm>
        </p:grpSpPr>
        <p:sp>
          <p:nvSpPr>
            <p:cNvPr id="37" name="Ellipse 36"/>
            <p:cNvSpPr/>
            <p:nvPr/>
          </p:nvSpPr>
          <p:spPr>
            <a:xfrm>
              <a:off x="2712378" y="1397285"/>
              <a:ext cx="267128" cy="27740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8" name="ZoneTexte 37"/>
            <p:cNvSpPr txBox="1"/>
            <p:nvPr/>
          </p:nvSpPr>
          <p:spPr>
            <a:xfrm>
              <a:off x="2659833" y="1351320"/>
              <a:ext cx="372218" cy="369332"/>
            </a:xfrm>
            <a:prstGeom prst="rect">
              <a:avLst/>
            </a:prstGeom>
            <a:noFill/>
          </p:spPr>
          <p:txBody>
            <a:bodyPr wrap="none" rtlCol="0">
              <a:spAutoFit/>
            </a:bodyPr>
            <a:lstStyle/>
            <a:p>
              <a:r>
                <a:rPr lang="fr-FR" dirty="0" smtClean="0"/>
                <a:t>-6</a:t>
              </a:r>
              <a:endParaRPr lang="fr-FR" dirty="0"/>
            </a:p>
          </p:txBody>
        </p:sp>
      </p:grpSp>
      <p:sp>
        <p:nvSpPr>
          <p:cNvPr id="39" name="ZoneTexte 38"/>
          <p:cNvSpPr txBox="1"/>
          <p:nvPr/>
        </p:nvSpPr>
        <p:spPr>
          <a:xfrm>
            <a:off x="4766170" y="4360702"/>
            <a:ext cx="303394" cy="276999"/>
          </a:xfrm>
          <a:prstGeom prst="rect">
            <a:avLst/>
          </a:prstGeom>
          <a:solidFill>
            <a:srgbClr val="00B050"/>
          </a:solidFill>
        </p:spPr>
        <p:txBody>
          <a:bodyPr wrap="square" rtlCol="0">
            <a:spAutoFit/>
          </a:bodyPr>
          <a:lstStyle/>
          <a:p>
            <a:r>
              <a:rPr lang="fr-FR" sz="1200" dirty="0" smtClean="0"/>
              <a:t>6</a:t>
            </a:r>
            <a:endParaRPr lang="fr-FR" sz="1200" dirty="0"/>
          </a:p>
        </p:txBody>
      </p:sp>
      <p:sp>
        <p:nvSpPr>
          <p:cNvPr id="40" name="ZoneTexte 39"/>
          <p:cNvSpPr txBox="1"/>
          <p:nvPr/>
        </p:nvSpPr>
        <p:spPr>
          <a:xfrm>
            <a:off x="2908988" y="5351058"/>
            <a:ext cx="303394" cy="276999"/>
          </a:xfrm>
          <a:prstGeom prst="rect">
            <a:avLst/>
          </a:prstGeom>
          <a:solidFill>
            <a:srgbClr val="00B050"/>
          </a:solidFill>
        </p:spPr>
        <p:txBody>
          <a:bodyPr wrap="square" rtlCol="0">
            <a:spAutoFit/>
          </a:bodyPr>
          <a:lstStyle/>
          <a:p>
            <a:r>
              <a:rPr lang="fr-FR" sz="1200" dirty="0" smtClean="0"/>
              <a:t>3</a:t>
            </a:r>
            <a:endParaRPr lang="fr-FR" sz="1200" dirty="0"/>
          </a:p>
        </p:txBody>
      </p:sp>
      <p:sp>
        <p:nvSpPr>
          <p:cNvPr id="41" name="ZoneTexte 40"/>
          <p:cNvSpPr txBox="1"/>
          <p:nvPr/>
        </p:nvSpPr>
        <p:spPr>
          <a:xfrm>
            <a:off x="4871647" y="5600514"/>
            <a:ext cx="303394" cy="276999"/>
          </a:xfrm>
          <a:prstGeom prst="rect">
            <a:avLst/>
          </a:prstGeom>
          <a:solidFill>
            <a:srgbClr val="00B050"/>
          </a:solidFill>
        </p:spPr>
        <p:txBody>
          <a:bodyPr wrap="square" rtlCol="0">
            <a:spAutoFit/>
          </a:bodyPr>
          <a:lstStyle/>
          <a:p>
            <a:r>
              <a:rPr lang="fr-FR" sz="1200" dirty="0" smtClean="0"/>
              <a:t>3</a:t>
            </a:r>
            <a:endParaRPr lang="fr-FR" sz="1200" dirty="0"/>
          </a:p>
        </p:txBody>
      </p:sp>
      <p:grpSp>
        <p:nvGrpSpPr>
          <p:cNvPr id="42" name="Groupe 41"/>
          <p:cNvGrpSpPr/>
          <p:nvPr/>
        </p:nvGrpSpPr>
        <p:grpSpPr>
          <a:xfrm>
            <a:off x="10333555" y="1688536"/>
            <a:ext cx="372218" cy="369332"/>
            <a:chOff x="2659833" y="1351320"/>
            <a:chExt cx="372218" cy="369332"/>
          </a:xfrm>
        </p:grpSpPr>
        <p:sp>
          <p:nvSpPr>
            <p:cNvPr id="43" name="Ellipse 42"/>
            <p:cNvSpPr/>
            <p:nvPr/>
          </p:nvSpPr>
          <p:spPr>
            <a:xfrm>
              <a:off x="2712378" y="1397285"/>
              <a:ext cx="267128" cy="27740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4" name="ZoneTexte 43"/>
            <p:cNvSpPr txBox="1"/>
            <p:nvPr/>
          </p:nvSpPr>
          <p:spPr>
            <a:xfrm>
              <a:off x="2659833" y="1351320"/>
              <a:ext cx="372218" cy="369332"/>
            </a:xfrm>
            <a:prstGeom prst="rect">
              <a:avLst/>
            </a:prstGeom>
            <a:noFill/>
          </p:spPr>
          <p:txBody>
            <a:bodyPr wrap="none" rtlCol="0">
              <a:spAutoFit/>
            </a:bodyPr>
            <a:lstStyle/>
            <a:p>
              <a:r>
                <a:rPr lang="fr-FR" dirty="0" smtClean="0"/>
                <a:t>-6</a:t>
              </a:r>
              <a:endParaRPr lang="fr-FR" dirty="0"/>
            </a:p>
          </p:txBody>
        </p:sp>
      </p:grpSp>
      <p:grpSp>
        <p:nvGrpSpPr>
          <p:cNvPr id="45" name="Groupe 44"/>
          <p:cNvGrpSpPr/>
          <p:nvPr/>
        </p:nvGrpSpPr>
        <p:grpSpPr>
          <a:xfrm>
            <a:off x="10089226" y="2085654"/>
            <a:ext cx="418132" cy="405873"/>
            <a:chOff x="2659836" y="1351320"/>
            <a:chExt cx="372218" cy="369332"/>
          </a:xfrm>
        </p:grpSpPr>
        <p:sp>
          <p:nvSpPr>
            <p:cNvPr id="46" name="Ellipse 45"/>
            <p:cNvSpPr/>
            <p:nvPr/>
          </p:nvSpPr>
          <p:spPr>
            <a:xfrm>
              <a:off x="2712378" y="1397285"/>
              <a:ext cx="267128" cy="27740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7" name="ZoneTexte 46"/>
            <p:cNvSpPr txBox="1"/>
            <p:nvPr/>
          </p:nvSpPr>
          <p:spPr>
            <a:xfrm>
              <a:off x="2659836" y="1351320"/>
              <a:ext cx="372218" cy="369332"/>
            </a:xfrm>
            <a:prstGeom prst="rect">
              <a:avLst/>
            </a:prstGeom>
            <a:noFill/>
          </p:spPr>
          <p:txBody>
            <a:bodyPr wrap="none" rtlCol="0">
              <a:spAutoFit/>
            </a:bodyPr>
            <a:lstStyle/>
            <a:p>
              <a:r>
                <a:rPr lang="fr-FR" dirty="0" smtClean="0"/>
                <a:t>-6</a:t>
              </a:r>
              <a:endParaRPr lang="fr-FR" dirty="0"/>
            </a:p>
          </p:txBody>
        </p:sp>
      </p:grpSp>
      <p:grpSp>
        <p:nvGrpSpPr>
          <p:cNvPr id="48" name="Groupe 47"/>
          <p:cNvGrpSpPr/>
          <p:nvPr/>
        </p:nvGrpSpPr>
        <p:grpSpPr>
          <a:xfrm>
            <a:off x="9284046" y="2812940"/>
            <a:ext cx="372218" cy="369332"/>
            <a:chOff x="2659833" y="1351320"/>
            <a:chExt cx="372218" cy="369332"/>
          </a:xfrm>
        </p:grpSpPr>
        <p:sp>
          <p:nvSpPr>
            <p:cNvPr id="49" name="Ellipse 48"/>
            <p:cNvSpPr/>
            <p:nvPr/>
          </p:nvSpPr>
          <p:spPr>
            <a:xfrm>
              <a:off x="2712378" y="1397285"/>
              <a:ext cx="267128" cy="27740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ZoneTexte 49"/>
            <p:cNvSpPr txBox="1"/>
            <p:nvPr/>
          </p:nvSpPr>
          <p:spPr>
            <a:xfrm>
              <a:off x="2659833" y="1351320"/>
              <a:ext cx="372218" cy="369332"/>
            </a:xfrm>
            <a:prstGeom prst="rect">
              <a:avLst/>
            </a:prstGeom>
            <a:noFill/>
          </p:spPr>
          <p:txBody>
            <a:bodyPr wrap="none" rtlCol="0">
              <a:spAutoFit/>
            </a:bodyPr>
            <a:lstStyle/>
            <a:p>
              <a:r>
                <a:rPr lang="fr-FR" dirty="0" smtClean="0"/>
                <a:t>-6</a:t>
              </a:r>
              <a:endParaRPr lang="fr-FR" dirty="0"/>
            </a:p>
          </p:txBody>
        </p:sp>
      </p:grpSp>
      <p:grpSp>
        <p:nvGrpSpPr>
          <p:cNvPr id="51" name="Groupe 50"/>
          <p:cNvGrpSpPr/>
          <p:nvPr/>
        </p:nvGrpSpPr>
        <p:grpSpPr>
          <a:xfrm>
            <a:off x="9053810" y="3012180"/>
            <a:ext cx="372218" cy="369332"/>
            <a:chOff x="2659833" y="1351320"/>
            <a:chExt cx="372218" cy="369332"/>
          </a:xfrm>
        </p:grpSpPr>
        <p:sp>
          <p:nvSpPr>
            <p:cNvPr id="52" name="Ellipse 51"/>
            <p:cNvSpPr/>
            <p:nvPr/>
          </p:nvSpPr>
          <p:spPr>
            <a:xfrm>
              <a:off x="2712378" y="1397285"/>
              <a:ext cx="267128" cy="27740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ZoneTexte 52"/>
            <p:cNvSpPr txBox="1"/>
            <p:nvPr/>
          </p:nvSpPr>
          <p:spPr>
            <a:xfrm>
              <a:off x="2659833" y="1351320"/>
              <a:ext cx="372218" cy="369332"/>
            </a:xfrm>
            <a:prstGeom prst="rect">
              <a:avLst/>
            </a:prstGeom>
            <a:noFill/>
          </p:spPr>
          <p:txBody>
            <a:bodyPr wrap="none" rtlCol="0">
              <a:spAutoFit/>
            </a:bodyPr>
            <a:lstStyle/>
            <a:p>
              <a:r>
                <a:rPr lang="fr-FR" dirty="0" smtClean="0"/>
                <a:t>-6</a:t>
              </a:r>
              <a:endParaRPr lang="fr-FR" dirty="0"/>
            </a:p>
          </p:txBody>
        </p:sp>
      </p:grpSp>
      <p:grpSp>
        <p:nvGrpSpPr>
          <p:cNvPr id="54" name="Groupe 53"/>
          <p:cNvGrpSpPr/>
          <p:nvPr/>
        </p:nvGrpSpPr>
        <p:grpSpPr>
          <a:xfrm>
            <a:off x="10187684" y="3503684"/>
            <a:ext cx="372218" cy="369332"/>
            <a:chOff x="2659833" y="1351320"/>
            <a:chExt cx="372218" cy="369332"/>
          </a:xfrm>
        </p:grpSpPr>
        <p:sp>
          <p:nvSpPr>
            <p:cNvPr id="55" name="Ellipse 54"/>
            <p:cNvSpPr/>
            <p:nvPr/>
          </p:nvSpPr>
          <p:spPr>
            <a:xfrm>
              <a:off x="2712378" y="1397285"/>
              <a:ext cx="267128" cy="27740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6" name="ZoneTexte 55"/>
            <p:cNvSpPr txBox="1"/>
            <p:nvPr/>
          </p:nvSpPr>
          <p:spPr>
            <a:xfrm>
              <a:off x="2659833" y="1351320"/>
              <a:ext cx="372218" cy="369332"/>
            </a:xfrm>
            <a:prstGeom prst="rect">
              <a:avLst/>
            </a:prstGeom>
            <a:noFill/>
          </p:spPr>
          <p:txBody>
            <a:bodyPr wrap="none" rtlCol="0">
              <a:spAutoFit/>
            </a:bodyPr>
            <a:lstStyle/>
            <a:p>
              <a:r>
                <a:rPr lang="fr-FR" dirty="0" smtClean="0"/>
                <a:t>-6</a:t>
              </a:r>
              <a:endParaRPr lang="fr-FR" dirty="0"/>
            </a:p>
          </p:txBody>
        </p:sp>
      </p:grpSp>
      <p:grpSp>
        <p:nvGrpSpPr>
          <p:cNvPr id="57" name="Groupe 56"/>
          <p:cNvGrpSpPr/>
          <p:nvPr/>
        </p:nvGrpSpPr>
        <p:grpSpPr>
          <a:xfrm>
            <a:off x="8855494" y="4882747"/>
            <a:ext cx="372218" cy="369332"/>
            <a:chOff x="2659833" y="1351320"/>
            <a:chExt cx="372218" cy="369332"/>
          </a:xfrm>
        </p:grpSpPr>
        <p:sp>
          <p:nvSpPr>
            <p:cNvPr id="58" name="Ellipse 57"/>
            <p:cNvSpPr/>
            <p:nvPr/>
          </p:nvSpPr>
          <p:spPr>
            <a:xfrm>
              <a:off x="2712378" y="1397285"/>
              <a:ext cx="267128" cy="27740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9" name="ZoneTexte 58"/>
            <p:cNvSpPr txBox="1"/>
            <p:nvPr/>
          </p:nvSpPr>
          <p:spPr>
            <a:xfrm>
              <a:off x="2659833" y="1351320"/>
              <a:ext cx="372218" cy="369332"/>
            </a:xfrm>
            <a:prstGeom prst="rect">
              <a:avLst/>
            </a:prstGeom>
            <a:noFill/>
          </p:spPr>
          <p:txBody>
            <a:bodyPr wrap="none" rtlCol="0">
              <a:spAutoFit/>
            </a:bodyPr>
            <a:lstStyle/>
            <a:p>
              <a:r>
                <a:rPr lang="fr-FR" dirty="0" smtClean="0"/>
                <a:t>-6</a:t>
              </a:r>
              <a:endParaRPr lang="fr-FR" dirty="0"/>
            </a:p>
          </p:txBody>
        </p:sp>
      </p:grpSp>
      <p:grpSp>
        <p:nvGrpSpPr>
          <p:cNvPr id="60" name="Groupe 59"/>
          <p:cNvGrpSpPr/>
          <p:nvPr/>
        </p:nvGrpSpPr>
        <p:grpSpPr>
          <a:xfrm>
            <a:off x="7070138" y="5067413"/>
            <a:ext cx="372218" cy="369332"/>
            <a:chOff x="2659833" y="1351320"/>
            <a:chExt cx="372218" cy="369332"/>
          </a:xfrm>
        </p:grpSpPr>
        <p:sp>
          <p:nvSpPr>
            <p:cNvPr id="61" name="Ellipse 60"/>
            <p:cNvSpPr/>
            <p:nvPr/>
          </p:nvSpPr>
          <p:spPr>
            <a:xfrm>
              <a:off x="2712378" y="1397285"/>
              <a:ext cx="267128" cy="27740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2" name="ZoneTexte 61"/>
            <p:cNvSpPr txBox="1"/>
            <p:nvPr/>
          </p:nvSpPr>
          <p:spPr>
            <a:xfrm>
              <a:off x="2659833" y="1351320"/>
              <a:ext cx="372218" cy="369332"/>
            </a:xfrm>
            <a:prstGeom prst="rect">
              <a:avLst/>
            </a:prstGeom>
            <a:noFill/>
          </p:spPr>
          <p:txBody>
            <a:bodyPr wrap="none" rtlCol="0">
              <a:spAutoFit/>
            </a:bodyPr>
            <a:lstStyle/>
            <a:p>
              <a:r>
                <a:rPr lang="fr-FR" dirty="0" smtClean="0"/>
                <a:t>-6</a:t>
              </a:r>
              <a:endParaRPr lang="fr-FR" dirty="0"/>
            </a:p>
          </p:txBody>
        </p:sp>
      </p:grpSp>
      <p:grpSp>
        <p:nvGrpSpPr>
          <p:cNvPr id="63" name="Groupe 62"/>
          <p:cNvGrpSpPr/>
          <p:nvPr/>
        </p:nvGrpSpPr>
        <p:grpSpPr>
          <a:xfrm>
            <a:off x="9524903" y="5489557"/>
            <a:ext cx="372218" cy="369332"/>
            <a:chOff x="2659833" y="1351320"/>
            <a:chExt cx="372218" cy="369332"/>
          </a:xfrm>
        </p:grpSpPr>
        <p:sp>
          <p:nvSpPr>
            <p:cNvPr id="64" name="Ellipse 63"/>
            <p:cNvSpPr/>
            <p:nvPr/>
          </p:nvSpPr>
          <p:spPr>
            <a:xfrm>
              <a:off x="2712378" y="1397285"/>
              <a:ext cx="267128" cy="27740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5" name="ZoneTexte 64"/>
            <p:cNvSpPr txBox="1"/>
            <p:nvPr/>
          </p:nvSpPr>
          <p:spPr>
            <a:xfrm>
              <a:off x="2659833" y="1351320"/>
              <a:ext cx="372218" cy="369332"/>
            </a:xfrm>
            <a:prstGeom prst="rect">
              <a:avLst/>
            </a:prstGeom>
            <a:noFill/>
          </p:spPr>
          <p:txBody>
            <a:bodyPr wrap="none" rtlCol="0">
              <a:spAutoFit/>
            </a:bodyPr>
            <a:lstStyle/>
            <a:p>
              <a:r>
                <a:rPr lang="fr-FR" dirty="0" smtClean="0"/>
                <a:t>-6</a:t>
              </a:r>
              <a:endParaRPr lang="fr-FR" dirty="0"/>
            </a:p>
          </p:txBody>
        </p:sp>
      </p:grpSp>
      <p:sp>
        <p:nvSpPr>
          <p:cNvPr id="66" name="ZoneTexte 65"/>
          <p:cNvSpPr txBox="1"/>
          <p:nvPr/>
        </p:nvSpPr>
        <p:spPr>
          <a:xfrm>
            <a:off x="9724354" y="1959034"/>
            <a:ext cx="303394" cy="276999"/>
          </a:xfrm>
          <a:prstGeom prst="rect">
            <a:avLst/>
          </a:prstGeom>
          <a:solidFill>
            <a:srgbClr val="00B050"/>
          </a:solidFill>
        </p:spPr>
        <p:txBody>
          <a:bodyPr wrap="square" rtlCol="0">
            <a:spAutoFit/>
          </a:bodyPr>
          <a:lstStyle/>
          <a:p>
            <a:r>
              <a:rPr lang="fr-FR" sz="1200" dirty="0" smtClean="0"/>
              <a:t>6</a:t>
            </a:r>
            <a:endParaRPr lang="fr-FR" sz="1200" dirty="0"/>
          </a:p>
        </p:txBody>
      </p:sp>
      <p:sp>
        <p:nvSpPr>
          <p:cNvPr id="67" name="ZoneTexte 66"/>
          <p:cNvSpPr txBox="1"/>
          <p:nvPr/>
        </p:nvSpPr>
        <p:spPr>
          <a:xfrm>
            <a:off x="9939392" y="2674440"/>
            <a:ext cx="303394" cy="276999"/>
          </a:xfrm>
          <a:prstGeom prst="rect">
            <a:avLst/>
          </a:prstGeom>
          <a:solidFill>
            <a:srgbClr val="00B050"/>
          </a:solidFill>
        </p:spPr>
        <p:txBody>
          <a:bodyPr wrap="square" rtlCol="0">
            <a:spAutoFit/>
          </a:bodyPr>
          <a:lstStyle/>
          <a:p>
            <a:r>
              <a:rPr lang="fr-FR" sz="1200" dirty="0" smtClean="0"/>
              <a:t>6</a:t>
            </a:r>
            <a:endParaRPr lang="fr-FR" sz="1200" dirty="0"/>
          </a:p>
        </p:txBody>
      </p:sp>
      <p:sp>
        <p:nvSpPr>
          <p:cNvPr id="68" name="ZoneTexte 67"/>
          <p:cNvSpPr txBox="1"/>
          <p:nvPr/>
        </p:nvSpPr>
        <p:spPr>
          <a:xfrm>
            <a:off x="7351528" y="5351058"/>
            <a:ext cx="303394" cy="276999"/>
          </a:xfrm>
          <a:prstGeom prst="rect">
            <a:avLst/>
          </a:prstGeom>
          <a:solidFill>
            <a:srgbClr val="00B050"/>
          </a:solidFill>
        </p:spPr>
        <p:txBody>
          <a:bodyPr wrap="square" rtlCol="0">
            <a:spAutoFit/>
          </a:bodyPr>
          <a:lstStyle/>
          <a:p>
            <a:r>
              <a:rPr lang="fr-FR" sz="1200" dirty="0" smtClean="0"/>
              <a:t>6</a:t>
            </a:r>
            <a:endParaRPr lang="fr-FR" sz="1200" dirty="0"/>
          </a:p>
        </p:txBody>
      </p:sp>
      <p:sp>
        <p:nvSpPr>
          <p:cNvPr id="69" name="ZoneTexte 68"/>
          <p:cNvSpPr txBox="1"/>
          <p:nvPr/>
        </p:nvSpPr>
        <p:spPr>
          <a:xfrm>
            <a:off x="10927773" y="3769276"/>
            <a:ext cx="303394" cy="276999"/>
          </a:xfrm>
          <a:prstGeom prst="rect">
            <a:avLst/>
          </a:prstGeom>
          <a:solidFill>
            <a:srgbClr val="00B050"/>
          </a:solidFill>
        </p:spPr>
        <p:txBody>
          <a:bodyPr wrap="square" rtlCol="0">
            <a:spAutoFit/>
          </a:bodyPr>
          <a:lstStyle/>
          <a:p>
            <a:r>
              <a:rPr lang="fr-FR" sz="1200" dirty="0"/>
              <a:t>2</a:t>
            </a:r>
          </a:p>
        </p:txBody>
      </p:sp>
      <p:sp>
        <p:nvSpPr>
          <p:cNvPr id="70" name="ZoneTexte 69"/>
          <p:cNvSpPr txBox="1"/>
          <p:nvPr/>
        </p:nvSpPr>
        <p:spPr>
          <a:xfrm>
            <a:off x="11378101" y="3918981"/>
            <a:ext cx="252924" cy="276999"/>
          </a:xfrm>
          <a:prstGeom prst="rect">
            <a:avLst/>
          </a:prstGeom>
          <a:solidFill>
            <a:srgbClr val="00B050"/>
          </a:solidFill>
        </p:spPr>
        <p:txBody>
          <a:bodyPr wrap="square" rtlCol="0">
            <a:spAutoFit/>
          </a:bodyPr>
          <a:lstStyle/>
          <a:p>
            <a:r>
              <a:rPr lang="fr-FR" sz="1200" dirty="0"/>
              <a:t>2</a:t>
            </a:r>
          </a:p>
        </p:txBody>
      </p:sp>
      <p:sp>
        <p:nvSpPr>
          <p:cNvPr id="71" name="ZoneTexte 70"/>
          <p:cNvSpPr txBox="1"/>
          <p:nvPr/>
        </p:nvSpPr>
        <p:spPr>
          <a:xfrm>
            <a:off x="9108766" y="4171749"/>
            <a:ext cx="252924" cy="276999"/>
          </a:xfrm>
          <a:prstGeom prst="rect">
            <a:avLst/>
          </a:prstGeom>
          <a:solidFill>
            <a:srgbClr val="00B050"/>
          </a:solidFill>
        </p:spPr>
        <p:txBody>
          <a:bodyPr wrap="square" rtlCol="0">
            <a:spAutoFit/>
          </a:bodyPr>
          <a:lstStyle/>
          <a:p>
            <a:r>
              <a:rPr lang="fr-FR" sz="1200" dirty="0"/>
              <a:t>2</a:t>
            </a:r>
          </a:p>
        </p:txBody>
      </p:sp>
    </p:spTree>
    <p:extLst>
      <p:ext uri="{BB962C8B-B14F-4D97-AF65-F5344CB8AC3E}">
        <p14:creationId xmlns:p14="http://schemas.microsoft.com/office/powerpoint/2010/main" val="2334357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5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7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7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57"/>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60"/>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68"/>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9" grpId="0" animBg="1"/>
      <p:bldP spid="40" grpId="0" animBg="1"/>
      <p:bldP spid="41" grpId="0" animBg="1"/>
      <p:bldP spid="66" grpId="0" animBg="1"/>
      <p:bldP spid="67" grpId="0" animBg="1"/>
      <p:bldP spid="68" grpId="0" animBg="1"/>
      <p:bldP spid="69" grpId="0" animBg="1"/>
      <p:bldP spid="70" grpId="0" animBg="1"/>
      <p:bldP spid="71"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Bibliographie</a:t>
            </a:r>
            <a:endParaRPr lang="fr-FR" dirty="0"/>
          </a:p>
        </p:txBody>
      </p:sp>
      <p:sp>
        <p:nvSpPr>
          <p:cNvPr id="3" name="Espace réservé du contenu 2"/>
          <p:cNvSpPr>
            <a:spLocks noGrp="1"/>
          </p:cNvSpPr>
          <p:nvPr>
            <p:ph idx="1"/>
          </p:nvPr>
        </p:nvSpPr>
        <p:spPr/>
        <p:txBody>
          <a:bodyPr>
            <a:normAutofit/>
          </a:bodyPr>
          <a:lstStyle/>
          <a:p>
            <a:r>
              <a:rPr lang="fr-FR" sz="1600" dirty="0">
                <a:hlinkClick r:id="rId2"/>
              </a:rPr>
              <a:t>https://</a:t>
            </a:r>
            <a:r>
              <a:rPr lang="fr-FR" sz="1600" dirty="0" smtClean="0">
                <a:hlinkClick r:id="rId2"/>
              </a:rPr>
              <a:t>www.lavionnaire.fr/MeteoFronts.php</a:t>
            </a:r>
            <a:endParaRPr lang="fr-FR" sz="1600" dirty="0" smtClean="0"/>
          </a:p>
          <a:p>
            <a:r>
              <a:rPr lang="fr-FR" sz="1600" dirty="0">
                <a:hlinkClick r:id="rId3"/>
              </a:rPr>
              <a:t>http://</a:t>
            </a:r>
            <a:r>
              <a:rPr lang="fr-FR" sz="1600" dirty="0" smtClean="0">
                <a:hlinkClick r:id="rId3"/>
              </a:rPr>
              <a:t>www.aeroclubcosne.fr/index_htm_files/BIA%20phy%20met.pdf</a:t>
            </a:r>
            <a:endParaRPr lang="fr-FR" sz="1600" dirty="0" smtClean="0"/>
          </a:p>
          <a:p>
            <a:r>
              <a:rPr lang="fr-FR" sz="1600" dirty="0">
                <a:hlinkClick r:id="rId4"/>
              </a:rPr>
              <a:t>http://</a:t>
            </a:r>
            <a:r>
              <a:rPr lang="fr-FR" sz="1600" dirty="0" smtClean="0">
                <a:hlinkClick r:id="rId4"/>
              </a:rPr>
              <a:t>www.astrosurf.com/luxorion/meteo-fronts-perturbations2.htm</a:t>
            </a:r>
            <a:endParaRPr lang="fr-FR" sz="1600" dirty="0" smtClean="0"/>
          </a:p>
          <a:p>
            <a:r>
              <a:rPr lang="fr-FR" sz="1600" dirty="0">
                <a:hlinkClick r:id="rId5"/>
              </a:rPr>
              <a:t>http://</a:t>
            </a:r>
            <a:r>
              <a:rPr lang="fr-FR" sz="1600" dirty="0" smtClean="0">
                <a:hlinkClick r:id="rId5"/>
              </a:rPr>
              <a:t>www.pba.asso.fr/le-vol-a-voile/instruction/cours-theorique-la-meteo-du-vol-a-voile</a:t>
            </a:r>
            <a:endParaRPr lang="fr-FR" sz="1600" dirty="0" smtClean="0"/>
          </a:p>
          <a:p>
            <a:r>
              <a:rPr lang="fr-FR" sz="1600" dirty="0" smtClean="0">
                <a:hlinkClick r:id="rId6"/>
              </a:rPr>
              <a:t>https</a:t>
            </a:r>
            <a:r>
              <a:rPr lang="fr-FR" sz="1600" dirty="0">
                <a:hlinkClick r:id="rId6"/>
              </a:rPr>
              <a:t>://</a:t>
            </a:r>
            <a:r>
              <a:rPr lang="fr-FR" sz="1600" dirty="0" smtClean="0">
                <a:hlinkClick r:id="rId6"/>
              </a:rPr>
              <a:t>www.notre-planete.info/terre/climatologie_meteo/nuages.php</a:t>
            </a:r>
            <a:endParaRPr lang="fr-FR" sz="1600" dirty="0" smtClean="0"/>
          </a:p>
          <a:p>
            <a:endParaRPr lang="fr-FR" sz="1600" dirty="0" smtClean="0"/>
          </a:p>
          <a:p>
            <a:r>
              <a:rPr lang="fr-FR" sz="1600" dirty="0" smtClean="0"/>
              <a:t>Pour en savoir plus : </a:t>
            </a:r>
            <a:r>
              <a:rPr lang="fr-FR" sz="1600" dirty="0">
                <a:hlinkClick r:id="rId7"/>
              </a:rPr>
              <a:t>D'où vient le mauvais temps ? (meteofrance.fr</a:t>
            </a:r>
            <a:r>
              <a:rPr lang="fr-FR" sz="1600" dirty="0" smtClean="0">
                <a:hlinkClick r:id="rId7"/>
              </a:rPr>
              <a:t>)</a:t>
            </a:r>
            <a:endParaRPr lang="fr-FR" sz="1600" dirty="0"/>
          </a:p>
          <a:p>
            <a:r>
              <a:rPr lang="fr-FR" dirty="0">
                <a:hlinkClick r:id="rId8"/>
              </a:rPr>
              <a:t>Observer les nuages (meteofrance.fr)</a:t>
            </a:r>
            <a:endParaRPr lang="fr-FR" dirty="0"/>
          </a:p>
          <a:p>
            <a:r>
              <a:rPr lang="fr-FR" sz="1600" dirty="0" smtClean="0"/>
              <a:t>Et Hubert AUPETIT : Les visiteurs du ciel</a:t>
            </a:r>
          </a:p>
          <a:p>
            <a:endParaRPr lang="fr-FR" sz="1600" dirty="0" smtClean="0"/>
          </a:p>
          <a:p>
            <a:endParaRPr lang="fr-FR" sz="1600" dirty="0"/>
          </a:p>
        </p:txBody>
      </p:sp>
    </p:spTree>
    <p:extLst>
      <p:ext uri="{BB962C8B-B14F-4D97-AF65-F5344CB8AC3E}">
        <p14:creationId xmlns:p14="http://schemas.microsoft.com/office/powerpoint/2010/main" val="220307158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2209800" y="228600"/>
            <a:ext cx="7772400" cy="914400"/>
          </a:xfrm>
          <a:effectLst>
            <a:outerShdw dist="28398" dir="1593903" algn="ctr" rotWithShape="0">
              <a:srgbClr val="FFFF00"/>
            </a:outerShdw>
          </a:effectLst>
        </p:spPr>
        <p:txBody>
          <a:bodyPr>
            <a:normAutofit/>
          </a:bodyPr>
          <a:lstStyle/>
          <a:p>
            <a:pPr eaLnBrk="1" hangingPunct="1"/>
            <a:r>
              <a:rPr lang="fr-FR" altLang="fr-FR" sz="3200" dirty="0" smtClean="0"/>
              <a:t>11)</a:t>
            </a:r>
            <a:r>
              <a:rPr lang="fr-FR" altLang="fr-FR" sz="3200" dirty="0" smtClean="0"/>
              <a:t> </a:t>
            </a:r>
            <a:r>
              <a:rPr lang="fr-FR" altLang="fr-FR" sz="3200" dirty="0"/>
              <a:t>Les fronts chauds</a:t>
            </a:r>
          </a:p>
        </p:txBody>
      </p:sp>
      <p:sp>
        <p:nvSpPr>
          <p:cNvPr id="116739" name="Rectangle 3"/>
          <p:cNvSpPr>
            <a:spLocks noGrp="1" noChangeArrowheads="1"/>
          </p:cNvSpPr>
          <p:nvPr>
            <p:ph type="body" idx="1"/>
          </p:nvPr>
        </p:nvSpPr>
        <p:spPr>
          <a:xfrm>
            <a:off x="1524000" y="1371600"/>
            <a:ext cx="9144000" cy="1066800"/>
          </a:xfrm>
          <a:effectLst>
            <a:outerShdw dist="28398" dir="1593903" algn="ctr" rotWithShape="0">
              <a:srgbClr val="FFFF00"/>
            </a:outerShdw>
          </a:effectLst>
        </p:spPr>
        <p:txBody>
          <a:bodyPr/>
          <a:lstStyle/>
          <a:p>
            <a:pPr algn="ctr" eaLnBrk="1" hangingPunct="1">
              <a:buFontTx/>
              <a:buNone/>
            </a:pPr>
            <a:r>
              <a:rPr lang="fr-FR" altLang="fr-FR" sz="2800"/>
              <a:t>Evolution des paramètres météo au passage d’un front chaud:</a:t>
            </a:r>
          </a:p>
        </p:txBody>
      </p:sp>
      <p:grpSp>
        <p:nvGrpSpPr>
          <p:cNvPr id="116740" name="Group 100"/>
          <p:cNvGrpSpPr>
            <a:grpSpLocks/>
          </p:cNvGrpSpPr>
          <p:nvPr/>
        </p:nvGrpSpPr>
        <p:grpSpPr bwMode="auto">
          <a:xfrm>
            <a:off x="1524000" y="1905000"/>
            <a:ext cx="9144000" cy="4800600"/>
            <a:chOff x="0" y="0"/>
            <a:chExt cx="5760" cy="3339"/>
          </a:xfrm>
        </p:grpSpPr>
        <p:grpSp>
          <p:nvGrpSpPr>
            <p:cNvPr id="116741" name="Group 37"/>
            <p:cNvGrpSpPr>
              <a:grpSpLocks/>
            </p:cNvGrpSpPr>
            <p:nvPr/>
          </p:nvGrpSpPr>
          <p:grpSpPr bwMode="auto">
            <a:xfrm>
              <a:off x="0" y="0"/>
              <a:ext cx="1440" cy="403"/>
              <a:chOff x="0" y="0"/>
              <a:chExt cx="1440" cy="403"/>
            </a:xfrm>
          </p:grpSpPr>
          <p:sp>
            <p:nvSpPr>
              <p:cNvPr id="116835" name="Rectangle 4"/>
              <p:cNvSpPr>
                <a:spLocks noChangeArrowheads="1"/>
              </p:cNvSpPr>
              <p:nvPr/>
            </p:nvSpPr>
            <p:spPr bwMode="auto">
              <a:xfrm>
                <a:off x="43" y="0"/>
                <a:ext cx="1354" cy="403"/>
              </a:xfrm>
              <a:prstGeom prst="rect">
                <a:avLst/>
              </a:prstGeom>
              <a:noFill/>
              <a:ln>
                <a:noFill/>
              </a:ln>
              <a:effectLst>
                <a:outerShdw dist="28398" dir="1593903" algn="ctr" rotWithShape="0">
                  <a:srgbClr val="FFFF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fr-FR" altLang="fr-FR" sz="2000">
                    <a:solidFill>
                      <a:srgbClr val="000000"/>
                    </a:solidFill>
                    <a:cs typeface="Times New Roman" panose="02020603050405020304" pitchFamily="18" charset="0"/>
                  </a:rPr>
                  <a:t> </a:t>
                </a:r>
              </a:p>
              <a:p>
                <a:pPr algn="just"/>
                <a:endParaRPr lang="fr-FR" altLang="fr-FR" sz="4000"/>
              </a:p>
            </p:txBody>
          </p:sp>
          <p:sp>
            <p:nvSpPr>
              <p:cNvPr id="116836" name="Rectangle 36"/>
              <p:cNvSpPr>
                <a:spLocks noChangeArrowheads="1"/>
              </p:cNvSpPr>
              <p:nvPr/>
            </p:nvSpPr>
            <p:spPr bwMode="auto">
              <a:xfrm>
                <a:off x="0" y="0"/>
                <a:ext cx="1440" cy="403"/>
              </a:xfrm>
              <a:prstGeom prst="rect">
                <a:avLst/>
              </a:prstGeom>
              <a:noFill/>
              <a:ln w="7">
                <a:solidFill>
                  <a:srgbClr val="A0A0A0"/>
                </a:solidFill>
                <a:miter lim="800000"/>
                <a:headEnd/>
                <a:tailEnd/>
              </a:ln>
              <a:effectLst>
                <a:outerShdw dist="28398" dir="1593903" algn="ctr" rotWithShape="0">
                  <a:srgbClr val="FFFF00"/>
                </a:outerShdw>
              </a:effectLst>
              <a:extLst>
                <a:ext uri="{909E8E84-426E-40DD-AFC4-6F175D3DCCD1}">
                  <a14:hiddenFill xmlns:a14="http://schemas.microsoft.com/office/drawing/2010/main">
                    <a:solidFill>
                      <a:schemeClr val="accent1"/>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grpSp>
        <p:grpSp>
          <p:nvGrpSpPr>
            <p:cNvPr id="116742" name="Group 39"/>
            <p:cNvGrpSpPr>
              <a:grpSpLocks/>
            </p:cNvGrpSpPr>
            <p:nvPr/>
          </p:nvGrpSpPr>
          <p:grpSpPr bwMode="auto">
            <a:xfrm>
              <a:off x="1440" y="0"/>
              <a:ext cx="1440" cy="403"/>
              <a:chOff x="1440" y="0"/>
              <a:chExt cx="1440" cy="403"/>
            </a:xfrm>
          </p:grpSpPr>
          <p:sp>
            <p:nvSpPr>
              <p:cNvPr id="116833" name="Rectangle 5"/>
              <p:cNvSpPr>
                <a:spLocks noChangeArrowheads="1"/>
              </p:cNvSpPr>
              <p:nvPr/>
            </p:nvSpPr>
            <p:spPr bwMode="auto">
              <a:xfrm>
                <a:off x="1483" y="0"/>
                <a:ext cx="1354" cy="403"/>
              </a:xfrm>
              <a:prstGeom prst="rect">
                <a:avLst/>
              </a:prstGeom>
              <a:noFill/>
              <a:ln>
                <a:noFill/>
              </a:ln>
              <a:effectLst>
                <a:outerShdw dist="28398" dir="1593903" algn="ctr" rotWithShape="0">
                  <a:srgbClr val="FFFF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fr-FR" altLang="fr-FR" sz="2000">
                    <a:solidFill>
                      <a:srgbClr val="000000"/>
                    </a:solidFill>
                    <a:cs typeface="Times New Roman" panose="02020603050405020304" pitchFamily="18" charset="0"/>
                  </a:rPr>
                  <a:t> </a:t>
                </a:r>
              </a:p>
              <a:p>
                <a:pPr algn="just"/>
                <a:endParaRPr lang="fr-FR" altLang="fr-FR" sz="4000"/>
              </a:p>
            </p:txBody>
          </p:sp>
          <p:sp>
            <p:nvSpPr>
              <p:cNvPr id="116834" name="Rectangle 38"/>
              <p:cNvSpPr>
                <a:spLocks noChangeArrowheads="1"/>
              </p:cNvSpPr>
              <p:nvPr/>
            </p:nvSpPr>
            <p:spPr bwMode="auto">
              <a:xfrm>
                <a:off x="1440" y="0"/>
                <a:ext cx="1440" cy="403"/>
              </a:xfrm>
              <a:prstGeom prst="rect">
                <a:avLst/>
              </a:prstGeom>
              <a:noFill/>
              <a:ln w="7">
                <a:solidFill>
                  <a:srgbClr val="A0A0A0"/>
                </a:solidFill>
                <a:miter lim="800000"/>
                <a:headEnd/>
                <a:tailEnd/>
              </a:ln>
              <a:effectLst>
                <a:outerShdw dist="28398" dir="1593903" algn="ctr" rotWithShape="0">
                  <a:srgbClr val="FFFF00"/>
                </a:outerShdw>
              </a:effectLst>
              <a:extLst>
                <a:ext uri="{909E8E84-426E-40DD-AFC4-6F175D3DCCD1}">
                  <a14:hiddenFill xmlns:a14="http://schemas.microsoft.com/office/drawing/2010/main">
                    <a:solidFill>
                      <a:schemeClr val="accent1"/>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grpSp>
        <p:grpSp>
          <p:nvGrpSpPr>
            <p:cNvPr id="116743" name="Group 41"/>
            <p:cNvGrpSpPr>
              <a:grpSpLocks/>
            </p:cNvGrpSpPr>
            <p:nvPr/>
          </p:nvGrpSpPr>
          <p:grpSpPr bwMode="auto">
            <a:xfrm>
              <a:off x="2880" y="0"/>
              <a:ext cx="1440" cy="403"/>
              <a:chOff x="2880" y="0"/>
              <a:chExt cx="1440" cy="403"/>
            </a:xfrm>
          </p:grpSpPr>
          <p:sp>
            <p:nvSpPr>
              <p:cNvPr id="116831" name="Rectangle 6"/>
              <p:cNvSpPr>
                <a:spLocks noChangeArrowheads="1"/>
              </p:cNvSpPr>
              <p:nvPr/>
            </p:nvSpPr>
            <p:spPr bwMode="auto">
              <a:xfrm>
                <a:off x="2923" y="0"/>
                <a:ext cx="1354" cy="403"/>
              </a:xfrm>
              <a:prstGeom prst="rect">
                <a:avLst/>
              </a:prstGeom>
              <a:noFill/>
              <a:ln>
                <a:noFill/>
              </a:ln>
              <a:effectLst>
                <a:outerShdw dist="28398" dir="1593903" algn="ctr" rotWithShape="0">
                  <a:srgbClr val="FFFF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fr-FR" altLang="fr-FR" sz="2000" b="1">
                    <a:solidFill>
                      <a:srgbClr val="000000"/>
                    </a:solidFill>
                    <a:cs typeface="Times New Roman" panose="02020603050405020304" pitchFamily="18" charset="0"/>
                  </a:rPr>
                  <a:t>FRONT CHAUD</a:t>
                </a:r>
                <a:endParaRPr lang="fr-FR" altLang="fr-FR" sz="2000">
                  <a:solidFill>
                    <a:srgbClr val="000000"/>
                  </a:solidFill>
                  <a:cs typeface="Times New Roman" panose="02020603050405020304" pitchFamily="18" charset="0"/>
                </a:endParaRPr>
              </a:p>
              <a:p>
                <a:pPr algn="ctr"/>
                <a:endParaRPr lang="fr-FR" altLang="fr-FR" sz="4000"/>
              </a:p>
            </p:txBody>
          </p:sp>
          <p:sp>
            <p:nvSpPr>
              <p:cNvPr id="116832" name="Rectangle 40"/>
              <p:cNvSpPr>
                <a:spLocks noChangeArrowheads="1"/>
              </p:cNvSpPr>
              <p:nvPr/>
            </p:nvSpPr>
            <p:spPr bwMode="auto">
              <a:xfrm>
                <a:off x="2880" y="0"/>
                <a:ext cx="1440" cy="403"/>
              </a:xfrm>
              <a:prstGeom prst="rect">
                <a:avLst/>
              </a:prstGeom>
              <a:noFill/>
              <a:ln w="7">
                <a:solidFill>
                  <a:srgbClr val="A0A0A0"/>
                </a:solidFill>
                <a:miter lim="800000"/>
                <a:headEnd/>
                <a:tailEnd/>
              </a:ln>
              <a:effectLst>
                <a:outerShdw dist="28398" dir="1593903" algn="ctr" rotWithShape="0">
                  <a:srgbClr val="FFFF00"/>
                </a:outerShdw>
              </a:effectLst>
              <a:extLst>
                <a:ext uri="{909E8E84-426E-40DD-AFC4-6F175D3DCCD1}">
                  <a14:hiddenFill xmlns:a14="http://schemas.microsoft.com/office/drawing/2010/main">
                    <a:solidFill>
                      <a:schemeClr val="accent1"/>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grpSp>
        <p:grpSp>
          <p:nvGrpSpPr>
            <p:cNvPr id="116744" name="Group 43"/>
            <p:cNvGrpSpPr>
              <a:grpSpLocks/>
            </p:cNvGrpSpPr>
            <p:nvPr/>
          </p:nvGrpSpPr>
          <p:grpSpPr bwMode="auto">
            <a:xfrm>
              <a:off x="4320" y="0"/>
              <a:ext cx="1440" cy="403"/>
              <a:chOff x="4320" y="0"/>
              <a:chExt cx="1440" cy="403"/>
            </a:xfrm>
          </p:grpSpPr>
          <p:sp>
            <p:nvSpPr>
              <p:cNvPr id="116829" name="Rectangle 7"/>
              <p:cNvSpPr>
                <a:spLocks noChangeArrowheads="1"/>
              </p:cNvSpPr>
              <p:nvPr/>
            </p:nvSpPr>
            <p:spPr bwMode="auto">
              <a:xfrm>
                <a:off x="4363" y="0"/>
                <a:ext cx="1354" cy="403"/>
              </a:xfrm>
              <a:prstGeom prst="rect">
                <a:avLst/>
              </a:prstGeom>
              <a:noFill/>
              <a:ln>
                <a:noFill/>
              </a:ln>
              <a:effectLst>
                <a:outerShdw dist="28398" dir="1593903" algn="ctr" rotWithShape="0">
                  <a:srgbClr val="FFFF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fr-FR" altLang="fr-FR" sz="2000">
                    <a:solidFill>
                      <a:srgbClr val="000000"/>
                    </a:solidFill>
                    <a:cs typeface="Times New Roman" panose="02020603050405020304" pitchFamily="18" charset="0"/>
                  </a:rPr>
                  <a:t> </a:t>
                </a:r>
              </a:p>
              <a:p>
                <a:pPr algn="just"/>
                <a:endParaRPr lang="fr-FR" altLang="fr-FR" sz="4000"/>
              </a:p>
            </p:txBody>
          </p:sp>
          <p:sp>
            <p:nvSpPr>
              <p:cNvPr id="116830" name="Rectangle 42"/>
              <p:cNvSpPr>
                <a:spLocks noChangeArrowheads="1"/>
              </p:cNvSpPr>
              <p:nvPr/>
            </p:nvSpPr>
            <p:spPr bwMode="auto">
              <a:xfrm>
                <a:off x="4320" y="0"/>
                <a:ext cx="1440" cy="403"/>
              </a:xfrm>
              <a:prstGeom prst="rect">
                <a:avLst/>
              </a:prstGeom>
              <a:noFill/>
              <a:ln w="7">
                <a:solidFill>
                  <a:srgbClr val="A0A0A0"/>
                </a:solidFill>
                <a:miter lim="800000"/>
                <a:headEnd/>
                <a:tailEnd/>
              </a:ln>
              <a:effectLst>
                <a:outerShdw dist="28398" dir="1593903" algn="ctr" rotWithShape="0">
                  <a:srgbClr val="FFFF00"/>
                </a:outerShdw>
              </a:effectLst>
              <a:extLst>
                <a:ext uri="{909E8E84-426E-40DD-AFC4-6F175D3DCCD1}">
                  <a14:hiddenFill xmlns:a14="http://schemas.microsoft.com/office/drawing/2010/main">
                    <a:solidFill>
                      <a:schemeClr val="accent1"/>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grpSp>
        <p:grpSp>
          <p:nvGrpSpPr>
            <p:cNvPr id="116745" name="Group 45"/>
            <p:cNvGrpSpPr>
              <a:grpSpLocks/>
            </p:cNvGrpSpPr>
            <p:nvPr/>
          </p:nvGrpSpPr>
          <p:grpSpPr bwMode="auto">
            <a:xfrm>
              <a:off x="0" y="403"/>
              <a:ext cx="1440" cy="403"/>
              <a:chOff x="0" y="403"/>
              <a:chExt cx="1440" cy="403"/>
            </a:xfrm>
          </p:grpSpPr>
          <p:sp>
            <p:nvSpPr>
              <p:cNvPr id="116827" name="Rectangle 8"/>
              <p:cNvSpPr>
                <a:spLocks noChangeArrowheads="1"/>
              </p:cNvSpPr>
              <p:nvPr/>
            </p:nvSpPr>
            <p:spPr bwMode="auto">
              <a:xfrm>
                <a:off x="43" y="403"/>
                <a:ext cx="1354" cy="403"/>
              </a:xfrm>
              <a:prstGeom prst="rect">
                <a:avLst/>
              </a:prstGeom>
              <a:noFill/>
              <a:ln>
                <a:noFill/>
              </a:ln>
              <a:effectLst>
                <a:outerShdw dist="28398" dir="1593903" algn="ctr" rotWithShape="0">
                  <a:srgbClr val="FFFF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fr-FR" altLang="fr-FR" sz="2000" b="1">
                    <a:solidFill>
                      <a:srgbClr val="000000"/>
                    </a:solidFill>
                    <a:cs typeface="Times New Roman" panose="02020603050405020304" pitchFamily="18" charset="0"/>
                  </a:rPr>
                  <a:t>Paramètre</a:t>
                </a:r>
                <a:endParaRPr lang="fr-FR" altLang="fr-FR" sz="2000">
                  <a:solidFill>
                    <a:srgbClr val="000000"/>
                  </a:solidFill>
                  <a:cs typeface="Times New Roman" panose="02020603050405020304" pitchFamily="18" charset="0"/>
                </a:endParaRPr>
              </a:p>
              <a:p>
                <a:pPr algn="ctr"/>
                <a:endParaRPr lang="fr-FR" altLang="fr-FR" sz="4000"/>
              </a:p>
            </p:txBody>
          </p:sp>
          <p:sp>
            <p:nvSpPr>
              <p:cNvPr id="116828" name="Rectangle 44"/>
              <p:cNvSpPr>
                <a:spLocks noChangeArrowheads="1"/>
              </p:cNvSpPr>
              <p:nvPr/>
            </p:nvSpPr>
            <p:spPr bwMode="auto">
              <a:xfrm>
                <a:off x="0" y="403"/>
                <a:ext cx="1440" cy="403"/>
              </a:xfrm>
              <a:prstGeom prst="rect">
                <a:avLst/>
              </a:prstGeom>
              <a:noFill/>
              <a:ln w="7">
                <a:solidFill>
                  <a:srgbClr val="A0A0A0"/>
                </a:solidFill>
                <a:miter lim="800000"/>
                <a:headEnd/>
                <a:tailEnd/>
              </a:ln>
              <a:effectLst>
                <a:outerShdw dist="28398" dir="1593903" algn="ctr" rotWithShape="0">
                  <a:srgbClr val="FFFF00"/>
                </a:outerShdw>
              </a:effectLst>
              <a:extLst>
                <a:ext uri="{909E8E84-426E-40DD-AFC4-6F175D3DCCD1}">
                  <a14:hiddenFill xmlns:a14="http://schemas.microsoft.com/office/drawing/2010/main">
                    <a:solidFill>
                      <a:schemeClr val="accent1"/>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grpSp>
        <p:grpSp>
          <p:nvGrpSpPr>
            <p:cNvPr id="116746" name="Group 47"/>
            <p:cNvGrpSpPr>
              <a:grpSpLocks/>
            </p:cNvGrpSpPr>
            <p:nvPr/>
          </p:nvGrpSpPr>
          <p:grpSpPr bwMode="auto">
            <a:xfrm>
              <a:off x="1440" y="403"/>
              <a:ext cx="1440" cy="403"/>
              <a:chOff x="1440" y="403"/>
              <a:chExt cx="1440" cy="403"/>
            </a:xfrm>
          </p:grpSpPr>
          <p:sp>
            <p:nvSpPr>
              <p:cNvPr id="116825" name="Rectangle 9"/>
              <p:cNvSpPr>
                <a:spLocks noChangeArrowheads="1"/>
              </p:cNvSpPr>
              <p:nvPr/>
            </p:nvSpPr>
            <p:spPr bwMode="auto">
              <a:xfrm>
                <a:off x="1483" y="403"/>
                <a:ext cx="1354" cy="403"/>
              </a:xfrm>
              <a:prstGeom prst="rect">
                <a:avLst/>
              </a:prstGeom>
              <a:noFill/>
              <a:ln>
                <a:noFill/>
              </a:ln>
              <a:effectLst>
                <a:outerShdw dist="28398" dir="1593903" algn="ctr" rotWithShape="0">
                  <a:srgbClr val="FFFF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fr-FR" altLang="fr-FR" sz="2000" b="1">
                    <a:solidFill>
                      <a:srgbClr val="000000"/>
                    </a:solidFill>
                    <a:cs typeface="Times New Roman" panose="02020603050405020304" pitchFamily="18" charset="0"/>
                  </a:rPr>
                  <a:t>Avant</a:t>
                </a:r>
                <a:endParaRPr lang="fr-FR" altLang="fr-FR" sz="2000">
                  <a:solidFill>
                    <a:srgbClr val="000000"/>
                  </a:solidFill>
                  <a:cs typeface="Times New Roman" panose="02020603050405020304" pitchFamily="18" charset="0"/>
                </a:endParaRPr>
              </a:p>
              <a:p>
                <a:pPr algn="ctr"/>
                <a:endParaRPr lang="fr-FR" altLang="fr-FR" sz="4000"/>
              </a:p>
            </p:txBody>
          </p:sp>
          <p:sp>
            <p:nvSpPr>
              <p:cNvPr id="116826" name="Rectangle 46"/>
              <p:cNvSpPr>
                <a:spLocks noChangeArrowheads="1"/>
              </p:cNvSpPr>
              <p:nvPr/>
            </p:nvSpPr>
            <p:spPr bwMode="auto">
              <a:xfrm>
                <a:off x="1440" y="403"/>
                <a:ext cx="1440" cy="403"/>
              </a:xfrm>
              <a:prstGeom prst="rect">
                <a:avLst/>
              </a:prstGeom>
              <a:noFill/>
              <a:ln w="7">
                <a:solidFill>
                  <a:srgbClr val="A0A0A0"/>
                </a:solidFill>
                <a:miter lim="800000"/>
                <a:headEnd/>
                <a:tailEnd/>
              </a:ln>
              <a:effectLst>
                <a:outerShdw dist="28398" dir="1593903" algn="ctr" rotWithShape="0">
                  <a:srgbClr val="FFFF00"/>
                </a:outerShdw>
              </a:effectLst>
              <a:extLst>
                <a:ext uri="{909E8E84-426E-40DD-AFC4-6F175D3DCCD1}">
                  <a14:hiddenFill xmlns:a14="http://schemas.microsoft.com/office/drawing/2010/main">
                    <a:solidFill>
                      <a:schemeClr val="accent1"/>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grpSp>
        <p:grpSp>
          <p:nvGrpSpPr>
            <p:cNvPr id="116747" name="Group 49"/>
            <p:cNvGrpSpPr>
              <a:grpSpLocks/>
            </p:cNvGrpSpPr>
            <p:nvPr/>
          </p:nvGrpSpPr>
          <p:grpSpPr bwMode="auto">
            <a:xfrm>
              <a:off x="2880" y="403"/>
              <a:ext cx="1440" cy="403"/>
              <a:chOff x="2880" y="403"/>
              <a:chExt cx="1440" cy="403"/>
            </a:xfrm>
          </p:grpSpPr>
          <p:sp>
            <p:nvSpPr>
              <p:cNvPr id="116823" name="Rectangle 10"/>
              <p:cNvSpPr>
                <a:spLocks noChangeArrowheads="1"/>
              </p:cNvSpPr>
              <p:nvPr/>
            </p:nvSpPr>
            <p:spPr bwMode="auto">
              <a:xfrm>
                <a:off x="2923" y="403"/>
                <a:ext cx="1354" cy="403"/>
              </a:xfrm>
              <a:prstGeom prst="rect">
                <a:avLst/>
              </a:prstGeom>
              <a:noFill/>
              <a:ln>
                <a:noFill/>
              </a:ln>
              <a:effectLst>
                <a:outerShdw dist="28398" dir="1593903" algn="ctr" rotWithShape="0">
                  <a:srgbClr val="FFFF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fr-FR" altLang="fr-FR" sz="2000" b="1">
                    <a:solidFill>
                      <a:srgbClr val="000000"/>
                    </a:solidFill>
                    <a:cs typeface="Times New Roman" panose="02020603050405020304" pitchFamily="18" charset="0"/>
                  </a:rPr>
                  <a:t>Pendant</a:t>
                </a:r>
                <a:endParaRPr lang="fr-FR" altLang="fr-FR" sz="2000">
                  <a:solidFill>
                    <a:srgbClr val="000000"/>
                  </a:solidFill>
                  <a:cs typeface="Times New Roman" panose="02020603050405020304" pitchFamily="18" charset="0"/>
                </a:endParaRPr>
              </a:p>
              <a:p>
                <a:pPr algn="ctr"/>
                <a:endParaRPr lang="fr-FR" altLang="fr-FR" sz="4000"/>
              </a:p>
            </p:txBody>
          </p:sp>
          <p:sp>
            <p:nvSpPr>
              <p:cNvPr id="116824" name="Rectangle 48"/>
              <p:cNvSpPr>
                <a:spLocks noChangeArrowheads="1"/>
              </p:cNvSpPr>
              <p:nvPr/>
            </p:nvSpPr>
            <p:spPr bwMode="auto">
              <a:xfrm>
                <a:off x="2880" y="403"/>
                <a:ext cx="1440" cy="403"/>
              </a:xfrm>
              <a:prstGeom prst="rect">
                <a:avLst/>
              </a:prstGeom>
              <a:noFill/>
              <a:ln w="7">
                <a:solidFill>
                  <a:srgbClr val="A0A0A0"/>
                </a:solidFill>
                <a:miter lim="800000"/>
                <a:headEnd/>
                <a:tailEnd/>
              </a:ln>
              <a:effectLst>
                <a:outerShdw dist="28398" dir="1593903" algn="ctr" rotWithShape="0">
                  <a:srgbClr val="FFFF00"/>
                </a:outerShdw>
              </a:effectLst>
              <a:extLst>
                <a:ext uri="{909E8E84-426E-40DD-AFC4-6F175D3DCCD1}">
                  <a14:hiddenFill xmlns:a14="http://schemas.microsoft.com/office/drawing/2010/main">
                    <a:solidFill>
                      <a:schemeClr val="accent1"/>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grpSp>
        <p:grpSp>
          <p:nvGrpSpPr>
            <p:cNvPr id="116748" name="Group 51"/>
            <p:cNvGrpSpPr>
              <a:grpSpLocks/>
            </p:cNvGrpSpPr>
            <p:nvPr/>
          </p:nvGrpSpPr>
          <p:grpSpPr bwMode="auto">
            <a:xfrm>
              <a:off x="4320" y="403"/>
              <a:ext cx="1440" cy="403"/>
              <a:chOff x="4320" y="403"/>
              <a:chExt cx="1440" cy="403"/>
            </a:xfrm>
          </p:grpSpPr>
          <p:sp>
            <p:nvSpPr>
              <p:cNvPr id="116821" name="Rectangle 11"/>
              <p:cNvSpPr>
                <a:spLocks noChangeArrowheads="1"/>
              </p:cNvSpPr>
              <p:nvPr/>
            </p:nvSpPr>
            <p:spPr bwMode="auto">
              <a:xfrm>
                <a:off x="4363" y="403"/>
                <a:ext cx="1354" cy="403"/>
              </a:xfrm>
              <a:prstGeom prst="rect">
                <a:avLst/>
              </a:prstGeom>
              <a:noFill/>
              <a:ln>
                <a:noFill/>
              </a:ln>
              <a:effectLst>
                <a:outerShdw dist="28398" dir="1593903" algn="ctr" rotWithShape="0">
                  <a:srgbClr val="FFFF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fr-FR" altLang="fr-FR" sz="2000" b="1">
                    <a:solidFill>
                      <a:srgbClr val="000000"/>
                    </a:solidFill>
                    <a:cs typeface="Times New Roman" panose="02020603050405020304" pitchFamily="18" charset="0"/>
                  </a:rPr>
                  <a:t>Après</a:t>
                </a:r>
                <a:endParaRPr lang="fr-FR" altLang="fr-FR" sz="2000">
                  <a:solidFill>
                    <a:srgbClr val="000000"/>
                  </a:solidFill>
                  <a:cs typeface="Times New Roman" panose="02020603050405020304" pitchFamily="18" charset="0"/>
                </a:endParaRPr>
              </a:p>
              <a:p>
                <a:pPr algn="ctr"/>
                <a:endParaRPr lang="fr-FR" altLang="fr-FR" sz="4000"/>
              </a:p>
            </p:txBody>
          </p:sp>
          <p:sp>
            <p:nvSpPr>
              <p:cNvPr id="116822" name="Rectangle 50"/>
              <p:cNvSpPr>
                <a:spLocks noChangeArrowheads="1"/>
              </p:cNvSpPr>
              <p:nvPr/>
            </p:nvSpPr>
            <p:spPr bwMode="auto">
              <a:xfrm>
                <a:off x="4320" y="403"/>
                <a:ext cx="1440" cy="403"/>
              </a:xfrm>
              <a:prstGeom prst="rect">
                <a:avLst/>
              </a:prstGeom>
              <a:noFill/>
              <a:ln w="7">
                <a:solidFill>
                  <a:srgbClr val="A0A0A0"/>
                </a:solidFill>
                <a:miter lim="800000"/>
                <a:headEnd/>
                <a:tailEnd/>
              </a:ln>
              <a:effectLst>
                <a:outerShdw dist="28398" dir="1593903" algn="ctr" rotWithShape="0">
                  <a:srgbClr val="FFFF00"/>
                </a:outerShdw>
              </a:effectLst>
              <a:extLst>
                <a:ext uri="{909E8E84-426E-40DD-AFC4-6F175D3DCCD1}">
                  <a14:hiddenFill xmlns:a14="http://schemas.microsoft.com/office/drawing/2010/main">
                    <a:solidFill>
                      <a:schemeClr val="accent1"/>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grpSp>
        <p:grpSp>
          <p:nvGrpSpPr>
            <p:cNvPr id="116749" name="Group 53"/>
            <p:cNvGrpSpPr>
              <a:grpSpLocks/>
            </p:cNvGrpSpPr>
            <p:nvPr/>
          </p:nvGrpSpPr>
          <p:grpSpPr bwMode="auto">
            <a:xfrm>
              <a:off x="0" y="806"/>
              <a:ext cx="1440" cy="518"/>
              <a:chOff x="0" y="806"/>
              <a:chExt cx="1440" cy="518"/>
            </a:xfrm>
          </p:grpSpPr>
          <p:sp>
            <p:nvSpPr>
              <p:cNvPr id="116819" name="Rectangle 12"/>
              <p:cNvSpPr>
                <a:spLocks noChangeArrowheads="1"/>
              </p:cNvSpPr>
              <p:nvPr/>
            </p:nvSpPr>
            <p:spPr bwMode="auto">
              <a:xfrm>
                <a:off x="43" y="806"/>
                <a:ext cx="1354" cy="518"/>
              </a:xfrm>
              <a:prstGeom prst="rect">
                <a:avLst/>
              </a:prstGeom>
              <a:noFill/>
              <a:ln>
                <a:noFill/>
              </a:ln>
              <a:effectLst>
                <a:outerShdw dist="28398" dir="1593903" algn="ctr" rotWithShape="0">
                  <a:srgbClr val="FFFF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FR" altLang="fr-FR" sz="2000" b="1">
                    <a:solidFill>
                      <a:srgbClr val="000000"/>
                    </a:solidFill>
                    <a:cs typeface="Times New Roman" panose="02020603050405020304" pitchFamily="18" charset="0"/>
                  </a:rPr>
                  <a:t>Vent</a:t>
                </a:r>
                <a:endParaRPr lang="fr-FR" altLang="fr-FR" sz="2000">
                  <a:solidFill>
                    <a:srgbClr val="000000"/>
                  </a:solidFill>
                  <a:cs typeface="Times New Roman" panose="02020603050405020304" pitchFamily="18" charset="0"/>
                </a:endParaRPr>
              </a:p>
              <a:p>
                <a:endParaRPr lang="fr-FR" altLang="fr-FR" sz="4000"/>
              </a:p>
            </p:txBody>
          </p:sp>
          <p:sp>
            <p:nvSpPr>
              <p:cNvPr id="116820" name="Rectangle 52"/>
              <p:cNvSpPr>
                <a:spLocks noChangeArrowheads="1"/>
              </p:cNvSpPr>
              <p:nvPr/>
            </p:nvSpPr>
            <p:spPr bwMode="auto">
              <a:xfrm>
                <a:off x="0" y="806"/>
                <a:ext cx="1440" cy="518"/>
              </a:xfrm>
              <a:prstGeom prst="rect">
                <a:avLst/>
              </a:prstGeom>
              <a:noFill/>
              <a:ln w="7">
                <a:solidFill>
                  <a:srgbClr val="A0A0A0"/>
                </a:solidFill>
                <a:miter lim="800000"/>
                <a:headEnd/>
                <a:tailEnd/>
              </a:ln>
              <a:effectLst>
                <a:outerShdw dist="28398" dir="1593903" algn="ctr" rotWithShape="0">
                  <a:srgbClr val="FFFF00"/>
                </a:outerShdw>
              </a:effectLst>
              <a:extLst>
                <a:ext uri="{909E8E84-426E-40DD-AFC4-6F175D3DCCD1}">
                  <a14:hiddenFill xmlns:a14="http://schemas.microsoft.com/office/drawing/2010/main">
                    <a:solidFill>
                      <a:schemeClr val="accent1"/>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grpSp>
        <p:grpSp>
          <p:nvGrpSpPr>
            <p:cNvPr id="116750" name="Group 55"/>
            <p:cNvGrpSpPr>
              <a:grpSpLocks/>
            </p:cNvGrpSpPr>
            <p:nvPr/>
          </p:nvGrpSpPr>
          <p:grpSpPr bwMode="auto">
            <a:xfrm>
              <a:off x="1440" y="806"/>
              <a:ext cx="1440" cy="518"/>
              <a:chOff x="1440" y="806"/>
              <a:chExt cx="1440" cy="518"/>
            </a:xfrm>
          </p:grpSpPr>
          <p:sp>
            <p:nvSpPr>
              <p:cNvPr id="116817" name="Rectangle 13"/>
              <p:cNvSpPr>
                <a:spLocks noChangeArrowheads="1"/>
              </p:cNvSpPr>
              <p:nvPr/>
            </p:nvSpPr>
            <p:spPr bwMode="auto">
              <a:xfrm>
                <a:off x="1483" y="806"/>
                <a:ext cx="1354" cy="518"/>
              </a:xfrm>
              <a:prstGeom prst="rect">
                <a:avLst/>
              </a:prstGeom>
              <a:noFill/>
              <a:ln>
                <a:noFill/>
              </a:ln>
              <a:effectLst>
                <a:outerShdw dist="28398" dir="1593903" algn="ctr" rotWithShape="0">
                  <a:srgbClr val="FFFF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FR" altLang="fr-FR" sz="2000">
                    <a:solidFill>
                      <a:srgbClr val="000000"/>
                    </a:solidFill>
                    <a:cs typeface="Times New Roman" panose="02020603050405020304" pitchFamily="18" charset="0"/>
                  </a:rPr>
                  <a:t>Sud ou sud-ouest forcissant</a:t>
                </a:r>
              </a:p>
              <a:p>
                <a:endParaRPr lang="fr-FR" altLang="fr-FR" sz="4000"/>
              </a:p>
            </p:txBody>
          </p:sp>
          <p:sp>
            <p:nvSpPr>
              <p:cNvPr id="116818" name="Rectangle 54"/>
              <p:cNvSpPr>
                <a:spLocks noChangeArrowheads="1"/>
              </p:cNvSpPr>
              <p:nvPr/>
            </p:nvSpPr>
            <p:spPr bwMode="auto">
              <a:xfrm>
                <a:off x="1440" y="806"/>
                <a:ext cx="1440" cy="518"/>
              </a:xfrm>
              <a:prstGeom prst="rect">
                <a:avLst/>
              </a:prstGeom>
              <a:noFill/>
              <a:ln w="7">
                <a:solidFill>
                  <a:srgbClr val="A0A0A0"/>
                </a:solidFill>
                <a:miter lim="800000"/>
                <a:headEnd/>
                <a:tailEnd/>
              </a:ln>
              <a:effectLst>
                <a:outerShdw dist="28398" dir="1593903" algn="ctr" rotWithShape="0">
                  <a:srgbClr val="FFFF00"/>
                </a:outerShdw>
              </a:effectLst>
              <a:extLst>
                <a:ext uri="{909E8E84-426E-40DD-AFC4-6F175D3DCCD1}">
                  <a14:hiddenFill xmlns:a14="http://schemas.microsoft.com/office/drawing/2010/main">
                    <a:solidFill>
                      <a:schemeClr val="accent1"/>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grpSp>
        <p:grpSp>
          <p:nvGrpSpPr>
            <p:cNvPr id="116751" name="Group 57"/>
            <p:cNvGrpSpPr>
              <a:grpSpLocks/>
            </p:cNvGrpSpPr>
            <p:nvPr/>
          </p:nvGrpSpPr>
          <p:grpSpPr bwMode="auto">
            <a:xfrm>
              <a:off x="2880" y="806"/>
              <a:ext cx="1440" cy="518"/>
              <a:chOff x="2880" y="806"/>
              <a:chExt cx="1440" cy="518"/>
            </a:xfrm>
          </p:grpSpPr>
          <p:sp>
            <p:nvSpPr>
              <p:cNvPr id="116815" name="Rectangle 14"/>
              <p:cNvSpPr>
                <a:spLocks noChangeArrowheads="1"/>
              </p:cNvSpPr>
              <p:nvPr/>
            </p:nvSpPr>
            <p:spPr bwMode="auto">
              <a:xfrm>
                <a:off x="2923" y="806"/>
                <a:ext cx="1354" cy="518"/>
              </a:xfrm>
              <a:prstGeom prst="rect">
                <a:avLst/>
              </a:prstGeom>
              <a:noFill/>
              <a:ln>
                <a:noFill/>
              </a:ln>
              <a:effectLst>
                <a:outerShdw dist="28398" dir="1593903" algn="ctr" rotWithShape="0">
                  <a:srgbClr val="FFFF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FR" altLang="fr-FR" sz="2000">
                    <a:solidFill>
                      <a:srgbClr val="000000"/>
                    </a:solidFill>
                    <a:cs typeface="Times New Roman" panose="02020603050405020304" pitchFamily="18" charset="0"/>
                  </a:rPr>
                  <a:t>Sud-ouest stable ou forcissant</a:t>
                </a:r>
              </a:p>
              <a:p>
                <a:endParaRPr lang="fr-FR" altLang="fr-FR" sz="4000"/>
              </a:p>
            </p:txBody>
          </p:sp>
          <p:sp>
            <p:nvSpPr>
              <p:cNvPr id="116816" name="Rectangle 56"/>
              <p:cNvSpPr>
                <a:spLocks noChangeArrowheads="1"/>
              </p:cNvSpPr>
              <p:nvPr/>
            </p:nvSpPr>
            <p:spPr bwMode="auto">
              <a:xfrm>
                <a:off x="2880" y="806"/>
                <a:ext cx="1440" cy="518"/>
              </a:xfrm>
              <a:prstGeom prst="rect">
                <a:avLst/>
              </a:prstGeom>
              <a:noFill/>
              <a:ln w="7">
                <a:solidFill>
                  <a:srgbClr val="A0A0A0"/>
                </a:solidFill>
                <a:miter lim="800000"/>
                <a:headEnd/>
                <a:tailEnd/>
              </a:ln>
              <a:effectLst>
                <a:outerShdw dist="28398" dir="1593903" algn="ctr" rotWithShape="0">
                  <a:srgbClr val="FFFF00"/>
                </a:outerShdw>
              </a:effectLst>
              <a:extLst>
                <a:ext uri="{909E8E84-426E-40DD-AFC4-6F175D3DCCD1}">
                  <a14:hiddenFill xmlns:a14="http://schemas.microsoft.com/office/drawing/2010/main">
                    <a:solidFill>
                      <a:schemeClr val="accent1"/>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grpSp>
        <p:grpSp>
          <p:nvGrpSpPr>
            <p:cNvPr id="116752" name="Group 59"/>
            <p:cNvGrpSpPr>
              <a:grpSpLocks/>
            </p:cNvGrpSpPr>
            <p:nvPr/>
          </p:nvGrpSpPr>
          <p:grpSpPr bwMode="auto">
            <a:xfrm>
              <a:off x="4320" y="806"/>
              <a:ext cx="1440" cy="518"/>
              <a:chOff x="4320" y="806"/>
              <a:chExt cx="1440" cy="518"/>
            </a:xfrm>
          </p:grpSpPr>
          <p:sp>
            <p:nvSpPr>
              <p:cNvPr id="116813" name="Rectangle 15"/>
              <p:cNvSpPr>
                <a:spLocks noChangeArrowheads="1"/>
              </p:cNvSpPr>
              <p:nvPr/>
            </p:nvSpPr>
            <p:spPr bwMode="auto">
              <a:xfrm>
                <a:off x="4363" y="806"/>
                <a:ext cx="1354" cy="518"/>
              </a:xfrm>
              <a:prstGeom prst="rect">
                <a:avLst/>
              </a:prstGeom>
              <a:noFill/>
              <a:ln>
                <a:noFill/>
              </a:ln>
              <a:effectLst>
                <a:outerShdw dist="28398" dir="1593903" algn="ctr" rotWithShape="0">
                  <a:srgbClr val="FFFF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FR" altLang="fr-FR" sz="2000">
                    <a:solidFill>
                      <a:srgbClr val="000000"/>
                    </a:solidFill>
                    <a:cs typeface="Times New Roman" panose="02020603050405020304" pitchFamily="18" charset="0"/>
                  </a:rPr>
                  <a:t>SO changeant un peu. Reste fort</a:t>
                </a:r>
                <a:endParaRPr lang="fr-FR" altLang="fr-FR" sz="4000"/>
              </a:p>
            </p:txBody>
          </p:sp>
          <p:sp>
            <p:nvSpPr>
              <p:cNvPr id="116814" name="Rectangle 58"/>
              <p:cNvSpPr>
                <a:spLocks noChangeArrowheads="1"/>
              </p:cNvSpPr>
              <p:nvPr/>
            </p:nvSpPr>
            <p:spPr bwMode="auto">
              <a:xfrm>
                <a:off x="4320" y="806"/>
                <a:ext cx="1440" cy="518"/>
              </a:xfrm>
              <a:prstGeom prst="rect">
                <a:avLst/>
              </a:prstGeom>
              <a:noFill/>
              <a:ln w="7">
                <a:solidFill>
                  <a:srgbClr val="A0A0A0"/>
                </a:solidFill>
                <a:miter lim="800000"/>
                <a:headEnd/>
                <a:tailEnd/>
              </a:ln>
              <a:effectLst>
                <a:outerShdw dist="28398" dir="1593903" algn="ctr" rotWithShape="0">
                  <a:srgbClr val="FFFF00"/>
                </a:outerShdw>
              </a:effectLst>
              <a:extLst>
                <a:ext uri="{909E8E84-426E-40DD-AFC4-6F175D3DCCD1}">
                  <a14:hiddenFill xmlns:a14="http://schemas.microsoft.com/office/drawing/2010/main">
                    <a:solidFill>
                      <a:schemeClr val="accent1"/>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grpSp>
        <p:grpSp>
          <p:nvGrpSpPr>
            <p:cNvPr id="116753" name="Group 61"/>
            <p:cNvGrpSpPr>
              <a:grpSpLocks/>
            </p:cNvGrpSpPr>
            <p:nvPr/>
          </p:nvGrpSpPr>
          <p:grpSpPr bwMode="auto">
            <a:xfrm>
              <a:off x="0" y="1324"/>
              <a:ext cx="1440" cy="403"/>
              <a:chOff x="0" y="1324"/>
              <a:chExt cx="1440" cy="403"/>
            </a:xfrm>
          </p:grpSpPr>
          <p:sp>
            <p:nvSpPr>
              <p:cNvPr id="116811" name="Rectangle 16"/>
              <p:cNvSpPr>
                <a:spLocks noChangeArrowheads="1"/>
              </p:cNvSpPr>
              <p:nvPr/>
            </p:nvSpPr>
            <p:spPr bwMode="auto">
              <a:xfrm>
                <a:off x="43" y="1324"/>
                <a:ext cx="1354" cy="403"/>
              </a:xfrm>
              <a:prstGeom prst="rect">
                <a:avLst/>
              </a:prstGeom>
              <a:noFill/>
              <a:ln>
                <a:noFill/>
              </a:ln>
              <a:effectLst>
                <a:outerShdw dist="28398" dir="1593903" algn="ctr" rotWithShape="0">
                  <a:srgbClr val="FFFF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FR" altLang="fr-FR" sz="2000" b="1">
                    <a:solidFill>
                      <a:srgbClr val="000000"/>
                    </a:solidFill>
                    <a:cs typeface="Times New Roman" panose="02020603050405020304" pitchFamily="18" charset="0"/>
                  </a:rPr>
                  <a:t>Température</a:t>
                </a:r>
                <a:endParaRPr lang="fr-FR" altLang="fr-FR" sz="2000">
                  <a:solidFill>
                    <a:srgbClr val="000000"/>
                  </a:solidFill>
                  <a:cs typeface="Times New Roman" panose="02020603050405020304" pitchFamily="18" charset="0"/>
                </a:endParaRPr>
              </a:p>
              <a:p>
                <a:endParaRPr lang="fr-FR" altLang="fr-FR" sz="4000"/>
              </a:p>
            </p:txBody>
          </p:sp>
          <p:sp>
            <p:nvSpPr>
              <p:cNvPr id="116812" name="Rectangle 60"/>
              <p:cNvSpPr>
                <a:spLocks noChangeArrowheads="1"/>
              </p:cNvSpPr>
              <p:nvPr/>
            </p:nvSpPr>
            <p:spPr bwMode="auto">
              <a:xfrm>
                <a:off x="0" y="1324"/>
                <a:ext cx="1440" cy="403"/>
              </a:xfrm>
              <a:prstGeom prst="rect">
                <a:avLst/>
              </a:prstGeom>
              <a:noFill/>
              <a:ln w="7">
                <a:solidFill>
                  <a:srgbClr val="A0A0A0"/>
                </a:solidFill>
                <a:miter lim="800000"/>
                <a:headEnd/>
                <a:tailEnd/>
              </a:ln>
              <a:effectLst>
                <a:outerShdw dist="28398" dir="1593903" algn="ctr" rotWithShape="0">
                  <a:srgbClr val="FFFF00"/>
                </a:outerShdw>
              </a:effectLst>
              <a:extLst>
                <a:ext uri="{909E8E84-426E-40DD-AFC4-6F175D3DCCD1}">
                  <a14:hiddenFill xmlns:a14="http://schemas.microsoft.com/office/drawing/2010/main">
                    <a:solidFill>
                      <a:schemeClr val="accent1"/>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grpSp>
        <p:grpSp>
          <p:nvGrpSpPr>
            <p:cNvPr id="116754" name="Group 63"/>
            <p:cNvGrpSpPr>
              <a:grpSpLocks/>
            </p:cNvGrpSpPr>
            <p:nvPr/>
          </p:nvGrpSpPr>
          <p:grpSpPr bwMode="auto">
            <a:xfrm>
              <a:off x="1440" y="1324"/>
              <a:ext cx="1440" cy="403"/>
              <a:chOff x="1440" y="1324"/>
              <a:chExt cx="1440" cy="403"/>
            </a:xfrm>
          </p:grpSpPr>
          <p:sp>
            <p:nvSpPr>
              <p:cNvPr id="116809" name="Rectangle 17"/>
              <p:cNvSpPr>
                <a:spLocks noChangeArrowheads="1"/>
              </p:cNvSpPr>
              <p:nvPr/>
            </p:nvSpPr>
            <p:spPr bwMode="auto">
              <a:xfrm>
                <a:off x="1483" y="1324"/>
                <a:ext cx="1354" cy="403"/>
              </a:xfrm>
              <a:prstGeom prst="rect">
                <a:avLst/>
              </a:prstGeom>
              <a:noFill/>
              <a:ln>
                <a:noFill/>
              </a:ln>
              <a:effectLst>
                <a:outerShdw dist="28398" dir="1593903" algn="ctr" rotWithShape="0">
                  <a:srgbClr val="FFFF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FR" altLang="fr-FR" sz="2000">
                    <a:solidFill>
                      <a:srgbClr val="000000"/>
                    </a:solidFill>
                    <a:cs typeface="Times New Roman" panose="02020603050405020304" pitchFamily="18" charset="0"/>
                  </a:rPr>
                  <a:t>En augmentation</a:t>
                </a:r>
              </a:p>
              <a:p>
                <a:endParaRPr lang="fr-FR" altLang="fr-FR" sz="4000"/>
              </a:p>
            </p:txBody>
          </p:sp>
          <p:sp>
            <p:nvSpPr>
              <p:cNvPr id="116810" name="Rectangle 62"/>
              <p:cNvSpPr>
                <a:spLocks noChangeArrowheads="1"/>
              </p:cNvSpPr>
              <p:nvPr/>
            </p:nvSpPr>
            <p:spPr bwMode="auto">
              <a:xfrm>
                <a:off x="1440" y="1324"/>
                <a:ext cx="1440" cy="403"/>
              </a:xfrm>
              <a:prstGeom prst="rect">
                <a:avLst/>
              </a:prstGeom>
              <a:noFill/>
              <a:ln w="7">
                <a:solidFill>
                  <a:srgbClr val="A0A0A0"/>
                </a:solidFill>
                <a:miter lim="800000"/>
                <a:headEnd/>
                <a:tailEnd/>
              </a:ln>
              <a:effectLst>
                <a:outerShdw dist="28398" dir="1593903" algn="ctr" rotWithShape="0">
                  <a:srgbClr val="FFFF00"/>
                </a:outerShdw>
              </a:effectLst>
              <a:extLst>
                <a:ext uri="{909E8E84-426E-40DD-AFC4-6F175D3DCCD1}">
                  <a14:hiddenFill xmlns:a14="http://schemas.microsoft.com/office/drawing/2010/main">
                    <a:solidFill>
                      <a:schemeClr val="accent1"/>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grpSp>
        <p:grpSp>
          <p:nvGrpSpPr>
            <p:cNvPr id="116755" name="Group 65"/>
            <p:cNvGrpSpPr>
              <a:grpSpLocks/>
            </p:cNvGrpSpPr>
            <p:nvPr/>
          </p:nvGrpSpPr>
          <p:grpSpPr bwMode="auto">
            <a:xfrm>
              <a:off x="2880" y="1324"/>
              <a:ext cx="1440" cy="403"/>
              <a:chOff x="2880" y="1324"/>
              <a:chExt cx="1440" cy="403"/>
            </a:xfrm>
          </p:grpSpPr>
          <p:sp>
            <p:nvSpPr>
              <p:cNvPr id="116807" name="Rectangle 18"/>
              <p:cNvSpPr>
                <a:spLocks noChangeArrowheads="1"/>
              </p:cNvSpPr>
              <p:nvPr/>
            </p:nvSpPr>
            <p:spPr bwMode="auto">
              <a:xfrm>
                <a:off x="2923" y="1324"/>
                <a:ext cx="1354" cy="403"/>
              </a:xfrm>
              <a:prstGeom prst="rect">
                <a:avLst/>
              </a:prstGeom>
              <a:noFill/>
              <a:ln>
                <a:noFill/>
              </a:ln>
              <a:effectLst>
                <a:outerShdw dist="28398" dir="1593903" algn="ctr" rotWithShape="0">
                  <a:srgbClr val="FFFF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FR" altLang="fr-FR" sz="2000">
                    <a:solidFill>
                      <a:srgbClr val="000000"/>
                    </a:solidFill>
                    <a:cs typeface="Times New Roman" panose="02020603050405020304" pitchFamily="18" charset="0"/>
                  </a:rPr>
                  <a:t>En augmentation</a:t>
                </a:r>
              </a:p>
              <a:p>
                <a:endParaRPr lang="fr-FR" altLang="fr-FR" sz="4000"/>
              </a:p>
            </p:txBody>
          </p:sp>
          <p:sp>
            <p:nvSpPr>
              <p:cNvPr id="116808" name="Rectangle 64"/>
              <p:cNvSpPr>
                <a:spLocks noChangeArrowheads="1"/>
              </p:cNvSpPr>
              <p:nvPr/>
            </p:nvSpPr>
            <p:spPr bwMode="auto">
              <a:xfrm>
                <a:off x="2880" y="1324"/>
                <a:ext cx="1440" cy="403"/>
              </a:xfrm>
              <a:prstGeom prst="rect">
                <a:avLst/>
              </a:prstGeom>
              <a:noFill/>
              <a:ln w="7">
                <a:solidFill>
                  <a:srgbClr val="A0A0A0"/>
                </a:solidFill>
                <a:miter lim="800000"/>
                <a:headEnd/>
                <a:tailEnd/>
              </a:ln>
              <a:effectLst>
                <a:outerShdw dist="28398" dir="1593903" algn="ctr" rotWithShape="0">
                  <a:srgbClr val="FFFF00"/>
                </a:outerShdw>
              </a:effectLst>
              <a:extLst>
                <a:ext uri="{909E8E84-426E-40DD-AFC4-6F175D3DCCD1}">
                  <a14:hiddenFill xmlns:a14="http://schemas.microsoft.com/office/drawing/2010/main">
                    <a:solidFill>
                      <a:schemeClr val="accent1"/>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grpSp>
        <p:grpSp>
          <p:nvGrpSpPr>
            <p:cNvPr id="116756" name="Group 67"/>
            <p:cNvGrpSpPr>
              <a:grpSpLocks/>
            </p:cNvGrpSpPr>
            <p:nvPr/>
          </p:nvGrpSpPr>
          <p:grpSpPr bwMode="auto">
            <a:xfrm>
              <a:off x="4320" y="1324"/>
              <a:ext cx="1440" cy="403"/>
              <a:chOff x="4320" y="1324"/>
              <a:chExt cx="1440" cy="403"/>
            </a:xfrm>
          </p:grpSpPr>
          <p:sp>
            <p:nvSpPr>
              <p:cNvPr id="116805" name="Rectangle 19"/>
              <p:cNvSpPr>
                <a:spLocks noChangeArrowheads="1"/>
              </p:cNvSpPr>
              <p:nvPr/>
            </p:nvSpPr>
            <p:spPr bwMode="auto">
              <a:xfrm>
                <a:off x="4363" y="1324"/>
                <a:ext cx="1354" cy="403"/>
              </a:xfrm>
              <a:prstGeom prst="rect">
                <a:avLst/>
              </a:prstGeom>
              <a:noFill/>
              <a:ln>
                <a:noFill/>
              </a:ln>
              <a:effectLst>
                <a:outerShdw dist="28398" dir="1593903" algn="ctr" rotWithShape="0">
                  <a:srgbClr val="FFFF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FR" altLang="fr-FR" sz="2000">
                    <a:solidFill>
                      <a:srgbClr val="000000"/>
                    </a:solidFill>
                    <a:cs typeface="Times New Roman" panose="02020603050405020304" pitchFamily="18" charset="0"/>
                  </a:rPr>
                  <a:t>Stationnaire</a:t>
                </a:r>
              </a:p>
              <a:p>
                <a:endParaRPr lang="fr-FR" altLang="fr-FR" sz="4000"/>
              </a:p>
            </p:txBody>
          </p:sp>
          <p:sp>
            <p:nvSpPr>
              <p:cNvPr id="116806" name="Rectangle 66"/>
              <p:cNvSpPr>
                <a:spLocks noChangeArrowheads="1"/>
              </p:cNvSpPr>
              <p:nvPr/>
            </p:nvSpPr>
            <p:spPr bwMode="auto">
              <a:xfrm>
                <a:off x="4320" y="1324"/>
                <a:ext cx="1440" cy="403"/>
              </a:xfrm>
              <a:prstGeom prst="rect">
                <a:avLst/>
              </a:prstGeom>
              <a:noFill/>
              <a:ln w="7">
                <a:solidFill>
                  <a:srgbClr val="A0A0A0"/>
                </a:solidFill>
                <a:miter lim="800000"/>
                <a:headEnd/>
                <a:tailEnd/>
              </a:ln>
              <a:effectLst>
                <a:outerShdw dist="28398" dir="1593903" algn="ctr" rotWithShape="0">
                  <a:srgbClr val="FFFF00"/>
                </a:outerShdw>
              </a:effectLst>
              <a:extLst>
                <a:ext uri="{909E8E84-426E-40DD-AFC4-6F175D3DCCD1}">
                  <a14:hiddenFill xmlns:a14="http://schemas.microsoft.com/office/drawing/2010/main">
                    <a:solidFill>
                      <a:schemeClr val="accent1"/>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grpSp>
        <p:grpSp>
          <p:nvGrpSpPr>
            <p:cNvPr id="116757" name="Group 69"/>
            <p:cNvGrpSpPr>
              <a:grpSpLocks/>
            </p:cNvGrpSpPr>
            <p:nvPr/>
          </p:nvGrpSpPr>
          <p:grpSpPr bwMode="auto">
            <a:xfrm>
              <a:off x="0" y="1727"/>
              <a:ext cx="1440" cy="403"/>
              <a:chOff x="0" y="1727"/>
              <a:chExt cx="1440" cy="403"/>
            </a:xfrm>
          </p:grpSpPr>
          <p:sp>
            <p:nvSpPr>
              <p:cNvPr id="116803" name="Rectangle 20"/>
              <p:cNvSpPr>
                <a:spLocks noChangeArrowheads="1"/>
              </p:cNvSpPr>
              <p:nvPr/>
            </p:nvSpPr>
            <p:spPr bwMode="auto">
              <a:xfrm>
                <a:off x="43" y="1727"/>
                <a:ext cx="1354" cy="403"/>
              </a:xfrm>
              <a:prstGeom prst="rect">
                <a:avLst/>
              </a:prstGeom>
              <a:noFill/>
              <a:ln>
                <a:noFill/>
              </a:ln>
              <a:effectLst>
                <a:outerShdw dist="28398" dir="1593903" algn="ctr" rotWithShape="0">
                  <a:srgbClr val="FFFF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FR" altLang="fr-FR" sz="2000" b="1">
                    <a:solidFill>
                      <a:srgbClr val="000000"/>
                    </a:solidFill>
                    <a:cs typeface="Times New Roman" panose="02020603050405020304" pitchFamily="18" charset="0"/>
                  </a:rPr>
                  <a:t>Pression</a:t>
                </a:r>
                <a:endParaRPr lang="fr-FR" altLang="fr-FR" sz="2000">
                  <a:solidFill>
                    <a:srgbClr val="000000"/>
                  </a:solidFill>
                  <a:cs typeface="Times New Roman" panose="02020603050405020304" pitchFamily="18" charset="0"/>
                </a:endParaRPr>
              </a:p>
              <a:p>
                <a:endParaRPr lang="fr-FR" altLang="fr-FR" sz="4000"/>
              </a:p>
            </p:txBody>
          </p:sp>
          <p:sp>
            <p:nvSpPr>
              <p:cNvPr id="116804" name="Rectangle 68"/>
              <p:cNvSpPr>
                <a:spLocks noChangeArrowheads="1"/>
              </p:cNvSpPr>
              <p:nvPr/>
            </p:nvSpPr>
            <p:spPr bwMode="auto">
              <a:xfrm>
                <a:off x="0" y="1727"/>
                <a:ext cx="1440" cy="403"/>
              </a:xfrm>
              <a:prstGeom prst="rect">
                <a:avLst/>
              </a:prstGeom>
              <a:noFill/>
              <a:ln w="7">
                <a:solidFill>
                  <a:srgbClr val="A0A0A0"/>
                </a:solidFill>
                <a:miter lim="800000"/>
                <a:headEnd/>
                <a:tailEnd/>
              </a:ln>
              <a:effectLst>
                <a:outerShdw dist="28398" dir="1593903" algn="ctr" rotWithShape="0">
                  <a:srgbClr val="FFFF00"/>
                </a:outerShdw>
              </a:effectLst>
              <a:extLst>
                <a:ext uri="{909E8E84-426E-40DD-AFC4-6F175D3DCCD1}">
                  <a14:hiddenFill xmlns:a14="http://schemas.microsoft.com/office/drawing/2010/main">
                    <a:solidFill>
                      <a:schemeClr val="accent1"/>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grpSp>
        <p:grpSp>
          <p:nvGrpSpPr>
            <p:cNvPr id="116758" name="Group 71"/>
            <p:cNvGrpSpPr>
              <a:grpSpLocks/>
            </p:cNvGrpSpPr>
            <p:nvPr/>
          </p:nvGrpSpPr>
          <p:grpSpPr bwMode="auto">
            <a:xfrm>
              <a:off x="1440" y="1727"/>
              <a:ext cx="1440" cy="403"/>
              <a:chOff x="1440" y="1727"/>
              <a:chExt cx="1440" cy="403"/>
            </a:xfrm>
          </p:grpSpPr>
          <p:sp>
            <p:nvSpPr>
              <p:cNvPr id="116801" name="Rectangle 21"/>
              <p:cNvSpPr>
                <a:spLocks noChangeArrowheads="1"/>
              </p:cNvSpPr>
              <p:nvPr/>
            </p:nvSpPr>
            <p:spPr bwMode="auto">
              <a:xfrm>
                <a:off x="1483" y="1727"/>
                <a:ext cx="1354" cy="403"/>
              </a:xfrm>
              <a:prstGeom prst="rect">
                <a:avLst/>
              </a:prstGeom>
              <a:noFill/>
              <a:ln>
                <a:noFill/>
              </a:ln>
              <a:effectLst>
                <a:outerShdw dist="28398" dir="1593903" algn="ctr" rotWithShape="0">
                  <a:srgbClr val="FFFF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FR" altLang="fr-FR" sz="2000">
                    <a:solidFill>
                      <a:srgbClr val="000000"/>
                    </a:solidFill>
                    <a:cs typeface="Times New Roman" panose="02020603050405020304" pitchFamily="18" charset="0"/>
                  </a:rPr>
                  <a:t>Baisse rapide</a:t>
                </a:r>
              </a:p>
              <a:p>
                <a:endParaRPr lang="fr-FR" altLang="fr-FR" sz="4000"/>
              </a:p>
            </p:txBody>
          </p:sp>
          <p:sp>
            <p:nvSpPr>
              <p:cNvPr id="116802" name="Rectangle 70"/>
              <p:cNvSpPr>
                <a:spLocks noChangeArrowheads="1"/>
              </p:cNvSpPr>
              <p:nvPr/>
            </p:nvSpPr>
            <p:spPr bwMode="auto">
              <a:xfrm>
                <a:off x="1440" y="1727"/>
                <a:ext cx="1440" cy="403"/>
              </a:xfrm>
              <a:prstGeom prst="rect">
                <a:avLst/>
              </a:prstGeom>
              <a:noFill/>
              <a:ln w="7">
                <a:solidFill>
                  <a:srgbClr val="A0A0A0"/>
                </a:solidFill>
                <a:miter lim="800000"/>
                <a:headEnd/>
                <a:tailEnd/>
              </a:ln>
              <a:effectLst>
                <a:outerShdw dist="28398" dir="1593903" algn="ctr" rotWithShape="0">
                  <a:srgbClr val="FFFF00"/>
                </a:outerShdw>
              </a:effectLst>
              <a:extLst>
                <a:ext uri="{909E8E84-426E-40DD-AFC4-6F175D3DCCD1}">
                  <a14:hiddenFill xmlns:a14="http://schemas.microsoft.com/office/drawing/2010/main">
                    <a:solidFill>
                      <a:schemeClr val="accent1"/>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grpSp>
        <p:grpSp>
          <p:nvGrpSpPr>
            <p:cNvPr id="116759" name="Group 73"/>
            <p:cNvGrpSpPr>
              <a:grpSpLocks/>
            </p:cNvGrpSpPr>
            <p:nvPr/>
          </p:nvGrpSpPr>
          <p:grpSpPr bwMode="auto">
            <a:xfrm>
              <a:off x="2880" y="1727"/>
              <a:ext cx="1440" cy="403"/>
              <a:chOff x="2880" y="1727"/>
              <a:chExt cx="1440" cy="403"/>
            </a:xfrm>
          </p:grpSpPr>
          <p:sp>
            <p:nvSpPr>
              <p:cNvPr id="116799" name="Rectangle 22"/>
              <p:cNvSpPr>
                <a:spLocks noChangeArrowheads="1"/>
              </p:cNvSpPr>
              <p:nvPr/>
            </p:nvSpPr>
            <p:spPr bwMode="auto">
              <a:xfrm>
                <a:off x="2923" y="1727"/>
                <a:ext cx="1354" cy="403"/>
              </a:xfrm>
              <a:prstGeom prst="rect">
                <a:avLst/>
              </a:prstGeom>
              <a:noFill/>
              <a:ln>
                <a:noFill/>
              </a:ln>
              <a:effectLst>
                <a:outerShdw dist="28398" dir="1593903" algn="ctr" rotWithShape="0">
                  <a:srgbClr val="FFFF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FR" altLang="fr-FR" sz="2000">
                    <a:solidFill>
                      <a:srgbClr val="000000"/>
                    </a:solidFill>
                    <a:cs typeface="Times New Roman" panose="02020603050405020304" pitchFamily="18" charset="0"/>
                  </a:rPr>
                  <a:t>Stationnaire</a:t>
                </a:r>
              </a:p>
              <a:p>
                <a:endParaRPr lang="fr-FR" altLang="fr-FR" sz="4000"/>
              </a:p>
            </p:txBody>
          </p:sp>
          <p:sp>
            <p:nvSpPr>
              <p:cNvPr id="116800" name="Rectangle 72"/>
              <p:cNvSpPr>
                <a:spLocks noChangeArrowheads="1"/>
              </p:cNvSpPr>
              <p:nvPr/>
            </p:nvSpPr>
            <p:spPr bwMode="auto">
              <a:xfrm>
                <a:off x="2880" y="1727"/>
                <a:ext cx="1440" cy="403"/>
              </a:xfrm>
              <a:prstGeom prst="rect">
                <a:avLst/>
              </a:prstGeom>
              <a:noFill/>
              <a:ln w="7">
                <a:solidFill>
                  <a:srgbClr val="A0A0A0"/>
                </a:solidFill>
                <a:miter lim="800000"/>
                <a:headEnd/>
                <a:tailEnd/>
              </a:ln>
              <a:effectLst>
                <a:outerShdw dist="28398" dir="1593903" algn="ctr" rotWithShape="0">
                  <a:srgbClr val="FFFF00"/>
                </a:outerShdw>
              </a:effectLst>
              <a:extLst>
                <a:ext uri="{909E8E84-426E-40DD-AFC4-6F175D3DCCD1}">
                  <a14:hiddenFill xmlns:a14="http://schemas.microsoft.com/office/drawing/2010/main">
                    <a:solidFill>
                      <a:schemeClr val="accent1"/>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grpSp>
        <p:grpSp>
          <p:nvGrpSpPr>
            <p:cNvPr id="116760" name="Group 75"/>
            <p:cNvGrpSpPr>
              <a:grpSpLocks/>
            </p:cNvGrpSpPr>
            <p:nvPr/>
          </p:nvGrpSpPr>
          <p:grpSpPr bwMode="auto">
            <a:xfrm>
              <a:off x="4320" y="1727"/>
              <a:ext cx="1440" cy="403"/>
              <a:chOff x="4320" y="1727"/>
              <a:chExt cx="1440" cy="403"/>
            </a:xfrm>
          </p:grpSpPr>
          <p:sp>
            <p:nvSpPr>
              <p:cNvPr id="116797" name="Rectangle 23"/>
              <p:cNvSpPr>
                <a:spLocks noChangeArrowheads="1"/>
              </p:cNvSpPr>
              <p:nvPr/>
            </p:nvSpPr>
            <p:spPr bwMode="auto">
              <a:xfrm>
                <a:off x="4363" y="1727"/>
                <a:ext cx="1354" cy="403"/>
              </a:xfrm>
              <a:prstGeom prst="rect">
                <a:avLst/>
              </a:prstGeom>
              <a:noFill/>
              <a:ln>
                <a:noFill/>
              </a:ln>
              <a:effectLst>
                <a:outerShdw dist="28398" dir="1593903" algn="ctr" rotWithShape="0">
                  <a:srgbClr val="FFFF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FR" altLang="fr-FR" sz="2000">
                    <a:solidFill>
                      <a:srgbClr val="000000"/>
                    </a:solidFill>
                    <a:cs typeface="Times New Roman" panose="02020603050405020304" pitchFamily="18" charset="0"/>
                  </a:rPr>
                  <a:t>Baisse possible</a:t>
                </a:r>
              </a:p>
              <a:p>
                <a:endParaRPr lang="fr-FR" altLang="fr-FR" sz="4000"/>
              </a:p>
            </p:txBody>
          </p:sp>
          <p:sp>
            <p:nvSpPr>
              <p:cNvPr id="116798" name="Rectangle 74"/>
              <p:cNvSpPr>
                <a:spLocks noChangeArrowheads="1"/>
              </p:cNvSpPr>
              <p:nvPr/>
            </p:nvSpPr>
            <p:spPr bwMode="auto">
              <a:xfrm>
                <a:off x="4320" y="1727"/>
                <a:ext cx="1440" cy="403"/>
              </a:xfrm>
              <a:prstGeom prst="rect">
                <a:avLst/>
              </a:prstGeom>
              <a:noFill/>
              <a:ln w="7">
                <a:solidFill>
                  <a:srgbClr val="A0A0A0"/>
                </a:solidFill>
                <a:miter lim="800000"/>
                <a:headEnd/>
                <a:tailEnd/>
              </a:ln>
              <a:effectLst>
                <a:outerShdw dist="28398" dir="1593903" algn="ctr" rotWithShape="0">
                  <a:srgbClr val="FFFF00"/>
                </a:outerShdw>
              </a:effectLst>
              <a:extLst>
                <a:ext uri="{909E8E84-426E-40DD-AFC4-6F175D3DCCD1}">
                  <a14:hiddenFill xmlns:a14="http://schemas.microsoft.com/office/drawing/2010/main">
                    <a:solidFill>
                      <a:schemeClr val="accent1"/>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grpSp>
        <p:grpSp>
          <p:nvGrpSpPr>
            <p:cNvPr id="116761" name="Group 77"/>
            <p:cNvGrpSpPr>
              <a:grpSpLocks/>
            </p:cNvGrpSpPr>
            <p:nvPr/>
          </p:nvGrpSpPr>
          <p:grpSpPr bwMode="auto">
            <a:xfrm>
              <a:off x="0" y="2130"/>
              <a:ext cx="1440" cy="403"/>
              <a:chOff x="0" y="2130"/>
              <a:chExt cx="1440" cy="403"/>
            </a:xfrm>
          </p:grpSpPr>
          <p:sp>
            <p:nvSpPr>
              <p:cNvPr id="116795" name="Rectangle 24"/>
              <p:cNvSpPr>
                <a:spLocks noChangeArrowheads="1"/>
              </p:cNvSpPr>
              <p:nvPr/>
            </p:nvSpPr>
            <p:spPr bwMode="auto">
              <a:xfrm>
                <a:off x="43" y="2130"/>
                <a:ext cx="1354" cy="403"/>
              </a:xfrm>
              <a:prstGeom prst="rect">
                <a:avLst/>
              </a:prstGeom>
              <a:noFill/>
              <a:ln>
                <a:noFill/>
              </a:ln>
              <a:effectLst>
                <a:outerShdw dist="28398" dir="1593903" algn="ctr" rotWithShape="0">
                  <a:srgbClr val="FFFF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FR" altLang="fr-FR" sz="2000" b="1">
                    <a:solidFill>
                      <a:srgbClr val="000000"/>
                    </a:solidFill>
                    <a:cs typeface="Times New Roman" panose="02020603050405020304" pitchFamily="18" charset="0"/>
                  </a:rPr>
                  <a:t>Nébulosité</a:t>
                </a:r>
                <a:endParaRPr lang="fr-FR" altLang="fr-FR" sz="2000">
                  <a:solidFill>
                    <a:srgbClr val="000000"/>
                  </a:solidFill>
                  <a:cs typeface="Times New Roman" panose="02020603050405020304" pitchFamily="18" charset="0"/>
                </a:endParaRPr>
              </a:p>
              <a:p>
                <a:endParaRPr lang="fr-FR" altLang="fr-FR" sz="4000"/>
              </a:p>
            </p:txBody>
          </p:sp>
          <p:sp>
            <p:nvSpPr>
              <p:cNvPr id="116796" name="Rectangle 76"/>
              <p:cNvSpPr>
                <a:spLocks noChangeArrowheads="1"/>
              </p:cNvSpPr>
              <p:nvPr/>
            </p:nvSpPr>
            <p:spPr bwMode="auto">
              <a:xfrm>
                <a:off x="0" y="2130"/>
                <a:ext cx="1440" cy="403"/>
              </a:xfrm>
              <a:prstGeom prst="rect">
                <a:avLst/>
              </a:prstGeom>
              <a:noFill/>
              <a:ln w="7">
                <a:solidFill>
                  <a:srgbClr val="A0A0A0"/>
                </a:solidFill>
                <a:miter lim="800000"/>
                <a:headEnd/>
                <a:tailEnd/>
              </a:ln>
              <a:effectLst>
                <a:outerShdw dist="28398" dir="1593903" algn="ctr" rotWithShape="0">
                  <a:srgbClr val="FFFF00"/>
                </a:outerShdw>
              </a:effectLst>
              <a:extLst>
                <a:ext uri="{909E8E84-426E-40DD-AFC4-6F175D3DCCD1}">
                  <a14:hiddenFill xmlns:a14="http://schemas.microsoft.com/office/drawing/2010/main">
                    <a:solidFill>
                      <a:schemeClr val="accent1"/>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grpSp>
        <p:grpSp>
          <p:nvGrpSpPr>
            <p:cNvPr id="116762" name="Group 79"/>
            <p:cNvGrpSpPr>
              <a:grpSpLocks/>
            </p:cNvGrpSpPr>
            <p:nvPr/>
          </p:nvGrpSpPr>
          <p:grpSpPr bwMode="auto">
            <a:xfrm>
              <a:off x="1440" y="2130"/>
              <a:ext cx="1440" cy="403"/>
              <a:chOff x="1440" y="2130"/>
              <a:chExt cx="1440" cy="403"/>
            </a:xfrm>
          </p:grpSpPr>
          <p:sp>
            <p:nvSpPr>
              <p:cNvPr id="116793" name="Rectangle 25"/>
              <p:cNvSpPr>
                <a:spLocks noChangeArrowheads="1"/>
              </p:cNvSpPr>
              <p:nvPr/>
            </p:nvSpPr>
            <p:spPr bwMode="auto">
              <a:xfrm>
                <a:off x="1483" y="2130"/>
                <a:ext cx="1354" cy="403"/>
              </a:xfrm>
              <a:prstGeom prst="rect">
                <a:avLst/>
              </a:prstGeom>
              <a:noFill/>
              <a:ln>
                <a:noFill/>
              </a:ln>
              <a:effectLst>
                <a:outerShdw dist="28398" dir="1593903" algn="ctr" rotWithShape="0">
                  <a:srgbClr val="FFFF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FR" altLang="fr-FR" sz="2000">
                    <a:solidFill>
                      <a:srgbClr val="000000"/>
                    </a:solidFill>
                    <a:cs typeface="Times New Roman" panose="02020603050405020304" pitchFamily="18" charset="0"/>
                  </a:rPr>
                  <a:t>Ci, Cs, As, Ns</a:t>
                </a:r>
              </a:p>
              <a:p>
                <a:endParaRPr lang="fr-FR" altLang="fr-FR" sz="4000"/>
              </a:p>
            </p:txBody>
          </p:sp>
          <p:sp>
            <p:nvSpPr>
              <p:cNvPr id="116794" name="Rectangle 78"/>
              <p:cNvSpPr>
                <a:spLocks noChangeArrowheads="1"/>
              </p:cNvSpPr>
              <p:nvPr/>
            </p:nvSpPr>
            <p:spPr bwMode="auto">
              <a:xfrm>
                <a:off x="1440" y="2130"/>
                <a:ext cx="1440" cy="403"/>
              </a:xfrm>
              <a:prstGeom prst="rect">
                <a:avLst/>
              </a:prstGeom>
              <a:noFill/>
              <a:ln w="7">
                <a:solidFill>
                  <a:srgbClr val="A0A0A0"/>
                </a:solidFill>
                <a:miter lim="800000"/>
                <a:headEnd/>
                <a:tailEnd/>
              </a:ln>
              <a:effectLst>
                <a:outerShdw dist="28398" dir="1593903" algn="ctr" rotWithShape="0">
                  <a:srgbClr val="FFFF00"/>
                </a:outerShdw>
              </a:effectLst>
              <a:extLst>
                <a:ext uri="{909E8E84-426E-40DD-AFC4-6F175D3DCCD1}">
                  <a14:hiddenFill xmlns:a14="http://schemas.microsoft.com/office/drawing/2010/main">
                    <a:solidFill>
                      <a:schemeClr val="accent1"/>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grpSp>
        <p:grpSp>
          <p:nvGrpSpPr>
            <p:cNvPr id="116763" name="Group 81"/>
            <p:cNvGrpSpPr>
              <a:grpSpLocks/>
            </p:cNvGrpSpPr>
            <p:nvPr/>
          </p:nvGrpSpPr>
          <p:grpSpPr bwMode="auto">
            <a:xfrm>
              <a:off x="2880" y="2130"/>
              <a:ext cx="1440" cy="403"/>
              <a:chOff x="2880" y="2130"/>
              <a:chExt cx="1440" cy="403"/>
            </a:xfrm>
          </p:grpSpPr>
          <p:sp>
            <p:nvSpPr>
              <p:cNvPr id="116791" name="Rectangle 26"/>
              <p:cNvSpPr>
                <a:spLocks noChangeArrowheads="1"/>
              </p:cNvSpPr>
              <p:nvPr/>
            </p:nvSpPr>
            <p:spPr bwMode="auto">
              <a:xfrm>
                <a:off x="2923" y="2130"/>
                <a:ext cx="1354" cy="403"/>
              </a:xfrm>
              <a:prstGeom prst="rect">
                <a:avLst/>
              </a:prstGeom>
              <a:noFill/>
              <a:ln>
                <a:noFill/>
              </a:ln>
              <a:effectLst>
                <a:outerShdw dist="28398" dir="1593903" algn="ctr" rotWithShape="0">
                  <a:srgbClr val="FFFF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GB" altLang="fr-FR" sz="2000">
                    <a:solidFill>
                      <a:srgbClr val="000000"/>
                    </a:solidFill>
                    <a:cs typeface="Times New Roman" panose="02020603050405020304" pitchFamily="18" charset="0"/>
                  </a:rPr>
                  <a:t>As, Ns, Sc</a:t>
                </a:r>
                <a:endParaRPr lang="fr-FR" altLang="fr-FR" sz="2000">
                  <a:solidFill>
                    <a:srgbClr val="000000"/>
                  </a:solidFill>
                  <a:cs typeface="Times New Roman" panose="02020603050405020304" pitchFamily="18" charset="0"/>
                </a:endParaRPr>
              </a:p>
              <a:p>
                <a:endParaRPr lang="fr-FR" altLang="fr-FR" sz="4000"/>
              </a:p>
            </p:txBody>
          </p:sp>
          <p:sp>
            <p:nvSpPr>
              <p:cNvPr id="116792" name="Rectangle 80"/>
              <p:cNvSpPr>
                <a:spLocks noChangeArrowheads="1"/>
              </p:cNvSpPr>
              <p:nvPr/>
            </p:nvSpPr>
            <p:spPr bwMode="auto">
              <a:xfrm>
                <a:off x="2880" y="2130"/>
                <a:ext cx="1440" cy="403"/>
              </a:xfrm>
              <a:prstGeom prst="rect">
                <a:avLst/>
              </a:prstGeom>
              <a:noFill/>
              <a:ln w="7">
                <a:solidFill>
                  <a:srgbClr val="A0A0A0"/>
                </a:solidFill>
                <a:miter lim="800000"/>
                <a:headEnd/>
                <a:tailEnd/>
              </a:ln>
              <a:effectLst>
                <a:outerShdw dist="28398" dir="1593903" algn="ctr" rotWithShape="0">
                  <a:srgbClr val="FFFF00"/>
                </a:outerShdw>
              </a:effectLst>
              <a:extLst>
                <a:ext uri="{909E8E84-426E-40DD-AFC4-6F175D3DCCD1}">
                  <a14:hiddenFill xmlns:a14="http://schemas.microsoft.com/office/drawing/2010/main">
                    <a:solidFill>
                      <a:schemeClr val="accent1"/>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grpSp>
        <p:grpSp>
          <p:nvGrpSpPr>
            <p:cNvPr id="116764" name="Group 83"/>
            <p:cNvGrpSpPr>
              <a:grpSpLocks/>
            </p:cNvGrpSpPr>
            <p:nvPr/>
          </p:nvGrpSpPr>
          <p:grpSpPr bwMode="auto">
            <a:xfrm>
              <a:off x="4320" y="2130"/>
              <a:ext cx="1440" cy="403"/>
              <a:chOff x="4320" y="2130"/>
              <a:chExt cx="1440" cy="403"/>
            </a:xfrm>
          </p:grpSpPr>
          <p:sp>
            <p:nvSpPr>
              <p:cNvPr id="116789" name="Rectangle 27"/>
              <p:cNvSpPr>
                <a:spLocks noChangeArrowheads="1"/>
              </p:cNvSpPr>
              <p:nvPr/>
            </p:nvSpPr>
            <p:spPr bwMode="auto">
              <a:xfrm>
                <a:off x="4363" y="2130"/>
                <a:ext cx="1354" cy="403"/>
              </a:xfrm>
              <a:prstGeom prst="rect">
                <a:avLst/>
              </a:prstGeom>
              <a:noFill/>
              <a:ln>
                <a:noFill/>
              </a:ln>
              <a:effectLst>
                <a:outerShdw dist="28398" dir="1593903" algn="ctr" rotWithShape="0">
                  <a:srgbClr val="FFFF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FR" altLang="fr-FR" sz="2000">
                    <a:solidFill>
                      <a:srgbClr val="000000"/>
                    </a:solidFill>
                    <a:cs typeface="Times New Roman" panose="02020603050405020304" pitchFamily="18" charset="0"/>
                  </a:rPr>
                  <a:t>St, Sc</a:t>
                </a:r>
              </a:p>
              <a:p>
                <a:endParaRPr lang="fr-FR" altLang="fr-FR" sz="4000"/>
              </a:p>
            </p:txBody>
          </p:sp>
          <p:sp>
            <p:nvSpPr>
              <p:cNvPr id="116790" name="Rectangle 82"/>
              <p:cNvSpPr>
                <a:spLocks noChangeArrowheads="1"/>
              </p:cNvSpPr>
              <p:nvPr/>
            </p:nvSpPr>
            <p:spPr bwMode="auto">
              <a:xfrm>
                <a:off x="4320" y="2130"/>
                <a:ext cx="1440" cy="403"/>
              </a:xfrm>
              <a:prstGeom prst="rect">
                <a:avLst/>
              </a:prstGeom>
              <a:noFill/>
              <a:ln w="7">
                <a:solidFill>
                  <a:srgbClr val="A0A0A0"/>
                </a:solidFill>
                <a:miter lim="800000"/>
                <a:headEnd/>
                <a:tailEnd/>
              </a:ln>
              <a:effectLst>
                <a:outerShdw dist="28398" dir="1593903" algn="ctr" rotWithShape="0">
                  <a:srgbClr val="FFFF00"/>
                </a:outerShdw>
              </a:effectLst>
              <a:extLst>
                <a:ext uri="{909E8E84-426E-40DD-AFC4-6F175D3DCCD1}">
                  <a14:hiddenFill xmlns:a14="http://schemas.microsoft.com/office/drawing/2010/main">
                    <a:solidFill>
                      <a:schemeClr val="accent1"/>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grpSp>
        <p:grpSp>
          <p:nvGrpSpPr>
            <p:cNvPr id="116765" name="Group 85"/>
            <p:cNvGrpSpPr>
              <a:grpSpLocks/>
            </p:cNvGrpSpPr>
            <p:nvPr/>
          </p:nvGrpSpPr>
          <p:grpSpPr bwMode="auto">
            <a:xfrm>
              <a:off x="0" y="2533"/>
              <a:ext cx="1440" cy="403"/>
              <a:chOff x="0" y="2533"/>
              <a:chExt cx="1440" cy="403"/>
            </a:xfrm>
          </p:grpSpPr>
          <p:sp>
            <p:nvSpPr>
              <p:cNvPr id="116787" name="Rectangle 28"/>
              <p:cNvSpPr>
                <a:spLocks noChangeArrowheads="1"/>
              </p:cNvSpPr>
              <p:nvPr/>
            </p:nvSpPr>
            <p:spPr bwMode="auto">
              <a:xfrm>
                <a:off x="43" y="2533"/>
                <a:ext cx="1354" cy="403"/>
              </a:xfrm>
              <a:prstGeom prst="rect">
                <a:avLst/>
              </a:prstGeom>
              <a:noFill/>
              <a:ln>
                <a:noFill/>
              </a:ln>
              <a:effectLst>
                <a:outerShdw dist="28398" dir="1593903" algn="ctr" rotWithShape="0">
                  <a:srgbClr val="FFFF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FR" altLang="fr-FR" sz="2000" b="1">
                    <a:solidFill>
                      <a:srgbClr val="000000"/>
                    </a:solidFill>
                    <a:cs typeface="Times New Roman" panose="02020603050405020304" pitchFamily="18" charset="0"/>
                  </a:rPr>
                  <a:t>Précipitations</a:t>
                </a:r>
                <a:endParaRPr lang="fr-FR" altLang="fr-FR" sz="2000">
                  <a:solidFill>
                    <a:srgbClr val="000000"/>
                  </a:solidFill>
                  <a:cs typeface="Times New Roman" panose="02020603050405020304" pitchFamily="18" charset="0"/>
                </a:endParaRPr>
              </a:p>
              <a:p>
                <a:endParaRPr lang="fr-FR" altLang="fr-FR" sz="4000"/>
              </a:p>
            </p:txBody>
          </p:sp>
          <p:sp>
            <p:nvSpPr>
              <p:cNvPr id="116788" name="Rectangle 84"/>
              <p:cNvSpPr>
                <a:spLocks noChangeArrowheads="1"/>
              </p:cNvSpPr>
              <p:nvPr/>
            </p:nvSpPr>
            <p:spPr bwMode="auto">
              <a:xfrm>
                <a:off x="0" y="2533"/>
                <a:ext cx="1440" cy="403"/>
              </a:xfrm>
              <a:prstGeom prst="rect">
                <a:avLst/>
              </a:prstGeom>
              <a:noFill/>
              <a:ln w="7">
                <a:solidFill>
                  <a:srgbClr val="A0A0A0"/>
                </a:solidFill>
                <a:miter lim="800000"/>
                <a:headEnd/>
                <a:tailEnd/>
              </a:ln>
              <a:effectLst>
                <a:outerShdw dist="28398" dir="1593903" algn="ctr" rotWithShape="0">
                  <a:srgbClr val="FFFF00"/>
                </a:outerShdw>
              </a:effectLst>
              <a:extLst>
                <a:ext uri="{909E8E84-426E-40DD-AFC4-6F175D3DCCD1}">
                  <a14:hiddenFill xmlns:a14="http://schemas.microsoft.com/office/drawing/2010/main">
                    <a:solidFill>
                      <a:schemeClr val="accent1"/>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grpSp>
        <p:grpSp>
          <p:nvGrpSpPr>
            <p:cNvPr id="116766" name="Group 87"/>
            <p:cNvGrpSpPr>
              <a:grpSpLocks/>
            </p:cNvGrpSpPr>
            <p:nvPr/>
          </p:nvGrpSpPr>
          <p:grpSpPr bwMode="auto">
            <a:xfrm>
              <a:off x="1440" y="2533"/>
              <a:ext cx="1440" cy="403"/>
              <a:chOff x="1440" y="2533"/>
              <a:chExt cx="1440" cy="403"/>
            </a:xfrm>
          </p:grpSpPr>
          <p:sp>
            <p:nvSpPr>
              <p:cNvPr id="116785" name="Rectangle 29"/>
              <p:cNvSpPr>
                <a:spLocks noChangeArrowheads="1"/>
              </p:cNvSpPr>
              <p:nvPr/>
            </p:nvSpPr>
            <p:spPr bwMode="auto">
              <a:xfrm>
                <a:off x="1483" y="2533"/>
                <a:ext cx="1354" cy="403"/>
              </a:xfrm>
              <a:prstGeom prst="rect">
                <a:avLst/>
              </a:prstGeom>
              <a:noFill/>
              <a:ln>
                <a:noFill/>
              </a:ln>
              <a:effectLst>
                <a:outerShdw dist="28398" dir="1593903" algn="ctr" rotWithShape="0">
                  <a:srgbClr val="FFFF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FR" altLang="fr-FR" sz="2000">
                    <a:solidFill>
                      <a:srgbClr val="000000"/>
                    </a:solidFill>
                    <a:cs typeface="Times New Roman" panose="02020603050405020304" pitchFamily="18" charset="0"/>
                  </a:rPr>
                  <a:t>Pluie continue</a:t>
                </a:r>
              </a:p>
              <a:p>
                <a:endParaRPr lang="fr-FR" altLang="fr-FR" sz="4000"/>
              </a:p>
            </p:txBody>
          </p:sp>
          <p:sp>
            <p:nvSpPr>
              <p:cNvPr id="116786" name="Rectangle 86"/>
              <p:cNvSpPr>
                <a:spLocks noChangeArrowheads="1"/>
              </p:cNvSpPr>
              <p:nvPr/>
            </p:nvSpPr>
            <p:spPr bwMode="auto">
              <a:xfrm>
                <a:off x="1440" y="2533"/>
                <a:ext cx="1440" cy="403"/>
              </a:xfrm>
              <a:prstGeom prst="rect">
                <a:avLst/>
              </a:prstGeom>
              <a:noFill/>
              <a:ln w="7">
                <a:solidFill>
                  <a:srgbClr val="A0A0A0"/>
                </a:solidFill>
                <a:miter lim="800000"/>
                <a:headEnd/>
                <a:tailEnd/>
              </a:ln>
              <a:effectLst>
                <a:outerShdw dist="28398" dir="1593903" algn="ctr" rotWithShape="0">
                  <a:srgbClr val="FFFF00"/>
                </a:outerShdw>
              </a:effectLst>
              <a:extLst>
                <a:ext uri="{909E8E84-426E-40DD-AFC4-6F175D3DCCD1}">
                  <a14:hiddenFill xmlns:a14="http://schemas.microsoft.com/office/drawing/2010/main">
                    <a:solidFill>
                      <a:schemeClr val="accent1"/>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grpSp>
        <p:grpSp>
          <p:nvGrpSpPr>
            <p:cNvPr id="116767" name="Group 89"/>
            <p:cNvGrpSpPr>
              <a:grpSpLocks/>
            </p:cNvGrpSpPr>
            <p:nvPr/>
          </p:nvGrpSpPr>
          <p:grpSpPr bwMode="auto">
            <a:xfrm>
              <a:off x="2880" y="2533"/>
              <a:ext cx="1440" cy="403"/>
              <a:chOff x="2880" y="2533"/>
              <a:chExt cx="1440" cy="403"/>
            </a:xfrm>
          </p:grpSpPr>
          <p:sp>
            <p:nvSpPr>
              <p:cNvPr id="116783" name="Rectangle 30"/>
              <p:cNvSpPr>
                <a:spLocks noChangeArrowheads="1"/>
              </p:cNvSpPr>
              <p:nvPr/>
            </p:nvSpPr>
            <p:spPr bwMode="auto">
              <a:xfrm>
                <a:off x="2923" y="2533"/>
                <a:ext cx="1354" cy="403"/>
              </a:xfrm>
              <a:prstGeom prst="rect">
                <a:avLst/>
              </a:prstGeom>
              <a:noFill/>
              <a:ln>
                <a:noFill/>
              </a:ln>
              <a:effectLst>
                <a:outerShdw dist="28398" dir="1593903" algn="ctr" rotWithShape="0">
                  <a:srgbClr val="FFFF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FR" altLang="fr-FR" sz="2000">
                    <a:solidFill>
                      <a:srgbClr val="000000"/>
                    </a:solidFill>
                    <a:cs typeface="Times New Roman" panose="02020603050405020304" pitchFamily="18" charset="0"/>
                  </a:rPr>
                  <a:t>Pluie</a:t>
                </a:r>
              </a:p>
              <a:p>
                <a:endParaRPr lang="fr-FR" altLang="fr-FR" sz="4000"/>
              </a:p>
            </p:txBody>
          </p:sp>
          <p:sp>
            <p:nvSpPr>
              <p:cNvPr id="116784" name="Rectangle 88"/>
              <p:cNvSpPr>
                <a:spLocks noChangeArrowheads="1"/>
              </p:cNvSpPr>
              <p:nvPr/>
            </p:nvSpPr>
            <p:spPr bwMode="auto">
              <a:xfrm>
                <a:off x="2880" y="2533"/>
                <a:ext cx="1440" cy="403"/>
              </a:xfrm>
              <a:prstGeom prst="rect">
                <a:avLst/>
              </a:prstGeom>
              <a:noFill/>
              <a:ln w="7">
                <a:solidFill>
                  <a:srgbClr val="A0A0A0"/>
                </a:solidFill>
                <a:miter lim="800000"/>
                <a:headEnd/>
                <a:tailEnd/>
              </a:ln>
              <a:effectLst>
                <a:outerShdw dist="28398" dir="1593903" algn="ctr" rotWithShape="0">
                  <a:srgbClr val="FFFF00"/>
                </a:outerShdw>
              </a:effectLst>
              <a:extLst>
                <a:ext uri="{909E8E84-426E-40DD-AFC4-6F175D3DCCD1}">
                  <a14:hiddenFill xmlns:a14="http://schemas.microsoft.com/office/drawing/2010/main">
                    <a:solidFill>
                      <a:schemeClr val="accent1"/>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grpSp>
        <p:grpSp>
          <p:nvGrpSpPr>
            <p:cNvPr id="116768" name="Group 91"/>
            <p:cNvGrpSpPr>
              <a:grpSpLocks/>
            </p:cNvGrpSpPr>
            <p:nvPr/>
          </p:nvGrpSpPr>
          <p:grpSpPr bwMode="auto">
            <a:xfrm>
              <a:off x="4320" y="2533"/>
              <a:ext cx="1440" cy="403"/>
              <a:chOff x="4320" y="2533"/>
              <a:chExt cx="1440" cy="403"/>
            </a:xfrm>
          </p:grpSpPr>
          <p:sp>
            <p:nvSpPr>
              <p:cNvPr id="116781" name="Rectangle 31"/>
              <p:cNvSpPr>
                <a:spLocks noChangeArrowheads="1"/>
              </p:cNvSpPr>
              <p:nvPr/>
            </p:nvSpPr>
            <p:spPr bwMode="auto">
              <a:xfrm>
                <a:off x="4363" y="2533"/>
                <a:ext cx="1354" cy="403"/>
              </a:xfrm>
              <a:prstGeom prst="rect">
                <a:avLst/>
              </a:prstGeom>
              <a:noFill/>
              <a:ln>
                <a:noFill/>
              </a:ln>
              <a:effectLst>
                <a:outerShdw dist="28398" dir="1593903" algn="ctr" rotWithShape="0">
                  <a:srgbClr val="FFFF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FR" altLang="fr-FR" sz="2000">
                    <a:solidFill>
                      <a:srgbClr val="000000"/>
                    </a:solidFill>
                    <a:cs typeface="Times New Roman" panose="02020603050405020304" pitchFamily="18" charset="0"/>
                  </a:rPr>
                  <a:t>Bruine, averses possibles</a:t>
                </a:r>
              </a:p>
              <a:p>
                <a:endParaRPr lang="fr-FR" altLang="fr-FR" sz="4000"/>
              </a:p>
            </p:txBody>
          </p:sp>
          <p:sp>
            <p:nvSpPr>
              <p:cNvPr id="116782" name="Rectangle 90"/>
              <p:cNvSpPr>
                <a:spLocks noChangeArrowheads="1"/>
              </p:cNvSpPr>
              <p:nvPr/>
            </p:nvSpPr>
            <p:spPr bwMode="auto">
              <a:xfrm>
                <a:off x="4320" y="2533"/>
                <a:ext cx="1440" cy="403"/>
              </a:xfrm>
              <a:prstGeom prst="rect">
                <a:avLst/>
              </a:prstGeom>
              <a:noFill/>
              <a:ln w="7">
                <a:solidFill>
                  <a:srgbClr val="A0A0A0"/>
                </a:solidFill>
                <a:miter lim="800000"/>
                <a:headEnd/>
                <a:tailEnd/>
              </a:ln>
              <a:effectLst>
                <a:outerShdw dist="28398" dir="1593903" algn="ctr" rotWithShape="0">
                  <a:srgbClr val="FFFF00"/>
                </a:outerShdw>
              </a:effectLst>
              <a:extLst>
                <a:ext uri="{909E8E84-426E-40DD-AFC4-6F175D3DCCD1}">
                  <a14:hiddenFill xmlns:a14="http://schemas.microsoft.com/office/drawing/2010/main">
                    <a:solidFill>
                      <a:schemeClr val="accent1"/>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grpSp>
        <p:grpSp>
          <p:nvGrpSpPr>
            <p:cNvPr id="116769" name="Group 93"/>
            <p:cNvGrpSpPr>
              <a:grpSpLocks/>
            </p:cNvGrpSpPr>
            <p:nvPr/>
          </p:nvGrpSpPr>
          <p:grpSpPr bwMode="auto">
            <a:xfrm>
              <a:off x="0" y="2936"/>
              <a:ext cx="1440" cy="403"/>
              <a:chOff x="0" y="2936"/>
              <a:chExt cx="1440" cy="403"/>
            </a:xfrm>
          </p:grpSpPr>
          <p:sp>
            <p:nvSpPr>
              <p:cNvPr id="116779" name="Rectangle 32"/>
              <p:cNvSpPr>
                <a:spLocks noChangeArrowheads="1"/>
              </p:cNvSpPr>
              <p:nvPr/>
            </p:nvSpPr>
            <p:spPr bwMode="auto">
              <a:xfrm>
                <a:off x="43" y="2936"/>
                <a:ext cx="1354" cy="403"/>
              </a:xfrm>
              <a:prstGeom prst="rect">
                <a:avLst/>
              </a:prstGeom>
              <a:noFill/>
              <a:ln>
                <a:noFill/>
              </a:ln>
              <a:effectLst>
                <a:outerShdw dist="28398" dir="1593903" algn="ctr" rotWithShape="0">
                  <a:srgbClr val="FFFF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FR" altLang="fr-FR" sz="2000" b="1">
                    <a:solidFill>
                      <a:srgbClr val="000000"/>
                    </a:solidFill>
                    <a:cs typeface="Times New Roman" panose="02020603050405020304" pitchFamily="18" charset="0"/>
                  </a:rPr>
                  <a:t>Visibilité</a:t>
                </a:r>
                <a:endParaRPr lang="fr-FR" altLang="fr-FR" sz="2000">
                  <a:solidFill>
                    <a:srgbClr val="000000"/>
                  </a:solidFill>
                  <a:cs typeface="Times New Roman" panose="02020603050405020304" pitchFamily="18" charset="0"/>
                </a:endParaRPr>
              </a:p>
              <a:p>
                <a:endParaRPr lang="fr-FR" altLang="fr-FR" sz="4000"/>
              </a:p>
            </p:txBody>
          </p:sp>
          <p:sp>
            <p:nvSpPr>
              <p:cNvPr id="116780" name="Rectangle 92"/>
              <p:cNvSpPr>
                <a:spLocks noChangeArrowheads="1"/>
              </p:cNvSpPr>
              <p:nvPr/>
            </p:nvSpPr>
            <p:spPr bwMode="auto">
              <a:xfrm>
                <a:off x="0" y="2936"/>
                <a:ext cx="1440" cy="403"/>
              </a:xfrm>
              <a:prstGeom prst="rect">
                <a:avLst/>
              </a:prstGeom>
              <a:noFill/>
              <a:ln w="7">
                <a:solidFill>
                  <a:srgbClr val="A0A0A0"/>
                </a:solidFill>
                <a:miter lim="800000"/>
                <a:headEnd/>
                <a:tailEnd/>
              </a:ln>
              <a:effectLst>
                <a:outerShdw dist="28398" dir="1593903" algn="ctr" rotWithShape="0">
                  <a:srgbClr val="FFFF00"/>
                </a:outerShdw>
              </a:effectLst>
              <a:extLst>
                <a:ext uri="{909E8E84-426E-40DD-AFC4-6F175D3DCCD1}">
                  <a14:hiddenFill xmlns:a14="http://schemas.microsoft.com/office/drawing/2010/main">
                    <a:solidFill>
                      <a:schemeClr val="accent1"/>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grpSp>
        <p:grpSp>
          <p:nvGrpSpPr>
            <p:cNvPr id="116770" name="Group 95"/>
            <p:cNvGrpSpPr>
              <a:grpSpLocks/>
            </p:cNvGrpSpPr>
            <p:nvPr/>
          </p:nvGrpSpPr>
          <p:grpSpPr bwMode="auto">
            <a:xfrm>
              <a:off x="1440" y="2936"/>
              <a:ext cx="1440" cy="403"/>
              <a:chOff x="1440" y="2936"/>
              <a:chExt cx="1440" cy="403"/>
            </a:xfrm>
          </p:grpSpPr>
          <p:sp>
            <p:nvSpPr>
              <p:cNvPr id="116777" name="Rectangle 33"/>
              <p:cNvSpPr>
                <a:spLocks noChangeArrowheads="1"/>
              </p:cNvSpPr>
              <p:nvPr/>
            </p:nvSpPr>
            <p:spPr bwMode="auto">
              <a:xfrm>
                <a:off x="1483" y="2936"/>
                <a:ext cx="1354" cy="403"/>
              </a:xfrm>
              <a:prstGeom prst="rect">
                <a:avLst/>
              </a:prstGeom>
              <a:noFill/>
              <a:ln>
                <a:noFill/>
              </a:ln>
              <a:effectLst>
                <a:outerShdw dist="28398" dir="1593903" algn="ctr" rotWithShape="0">
                  <a:srgbClr val="FFFF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FR" altLang="fr-FR" sz="2000">
                    <a:solidFill>
                      <a:srgbClr val="000000"/>
                    </a:solidFill>
                    <a:cs typeface="Times New Roman" panose="02020603050405020304" pitchFamily="18" charset="0"/>
                  </a:rPr>
                  <a:t>Mauvaise</a:t>
                </a:r>
              </a:p>
              <a:p>
                <a:endParaRPr lang="fr-FR" altLang="fr-FR" sz="4000"/>
              </a:p>
            </p:txBody>
          </p:sp>
          <p:sp>
            <p:nvSpPr>
              <p:cNvPr id="116778" name="Rectangle 94"/>
              <p:cNvSpPr>
                <a:spLocks noChangeArrowheads="1"/>
              </p:cNvSpPr>
              <p:nvPr/>
            </p:nvSpPr>
            <p:spPr bwMode="auto">
              <a:xfrm>
                <a:off x="1440" y="2936"/>
                <a:ext cx="1440" cy="403"/>
              </a:xfrm>
              <a:prstGeom prst="rect">
                <a:avLst/>
              </a:prstGeom>
              <a:noFill/>
              <a:ln w="7">
                <a:solidFill>
                  <a:srgbClr val="A0A0A0"/>
                </a:solidFill>
                <a:miter lim="800000"/>
                <a:headEnd/>
                <a:tailEnd/>
              </a:ln>
              <a:effectLst>
                <a:outerShdw dist="28398" dir="1593903" algn="ctr" rotWithShape="0">
                  <a:srgbClr val="FFFF00"/>
                </a:outerShdw>
              </a:effectLst>
              <a:extLst>
                <a:ext uri="{909E8E84-426E-40DD-AFC4-6F175D3DCCD1}">
                  <a14:hiddenFill xmlns:a14="http://schemas.microsoft.com/office/drawing/2010/main">
                    <a:solidFill>
                      <a:schemeClr val="accent1"/>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grpSp>
        <p:grpSp>
          <p:nvGrpSpPr>
            <p:cNvPr id="116771" name="Group 97"/>
            <p:cNvGrpSpPr>
              <a:grpSpLocks/>
            </p:cNvGrpSpPr>
            <p:nvPr/>
          </p:nvGrpSpPr>
          <p:grpSpPr bwMode="auto">
            <a:xfrm>
              <a:off x="2880" y="2936"/>
              <a:ext cx="1440" cy="403"/>
              <a:chOff x="2880" y="2936"/>
              <a:chExt cx="1440" cy="403"/>
            </a:xfrm>
          </p:grpSpPr>
          <p:sp>
            <p:nvSpPr>
              <p:cNvPr id="116775" name="Rectangle 34"/>
              <p:cNvSpPr>
                <a:spLocks noChangeArrowheads="1"/>
              </p:cNvSpPr>
              <p:nvPr/>
            </p:nvSpPr>
            <p:spPr bwMode="auto">
              <a:xfrm>
                <a:off x="2923" y="2936"/>
                <a:ext cx="1354" cy="403"/>
              </a:xfrm>
              <a:prstGeom prst="rect">
                <a:avLst/>
              </a:prstGeom>
              <a:noFill/>
              <a:ln>
                <a:noFill/>
              </a:ln>
              <a:effectLst>
                <a:outerShdw dist="28398" dir="1593903" algn="ctr" rotWithShape="0">
                  <a:srgbClr val="FFFF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FR" altLang="fr-FR" sz="2000">
                    <a:solidFill>
                      <a:srgbClr val="000000"/>
                    </a:solidFill>
                    <a:cs typeface="Times New Roman" panose="02020603050405020304" pitchFamily="18" charset="0"/>
                  </a:rPr>
                  <a:t>En amélioration</a:t>
                </a:r>
              </a:p>
              <a:p>
                <a:endParaRPr lang="fr-FR" altLang="fr-FR" sz="4000"/>
              </a:p>
            </p:txBody>
          </p:sp>
          <p:sp>
            <p:nvSpPr>
              <p:cNvPr id="116776" name="Rectangle 96"/>
              <p:cNvSpPr>
                <a:spLocks noChangeArrowheads="1"/>
              </p:cNvSpPr>
              <p:nvPr/>
            </p:nvSpPr>
            <p:spPr bwMode="auto">
              <a:xfrm>
                <a:off x="2880" y="2936"/>
                <a:ext cx="1440" cy="403"/>
              </a:xfrm>
              <a:prstGeom prst="rect">
                <a:avLst/>
              </a:prstGeom>
              <a:noFill/>
              <a:ln w="7">
                <a:solidFill>
                  <a:srgbClr val="A0A0A0"/>
                </a:solidFill>
                <a:miter lim="800000"/>
                <a:headEnd/>
                <a:tailEnd/>
              </a:ln>
              <a:effectLst>
                <a:outerShdw dist="28398" dir="1593903" algn="ctr" rotWithShape="0">
                  <a:srgbClr val="FFFF00"/>
                </a:outerShdw>
              </a:effectLst>
              <a:extLst>
                <a:ext uri="{909E8E84-426E-40DD-AFC4-6F175D3DCCD1}">
                  <a14:hiddenFill xmlns:a14="http://schemas.microsoft.com/office/drawing/2010/main">
                    <a:solidFill>
                      <a:schemeClr val="accent1"/>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grpSp>
        <p:grpSp>
          <p:nvGrpSpPr>
            <p:cNvPr id="116772" name="Group 99"/>
            <p:cNvGrpSpPr>
              <a:grpSpLocks/>
            </p:cNvGrpSpPr>
            <p:nvPr/>
          </p:nvGrpSpPr>
          <p:grpSpPr bwMode="auto">
            <a:xfrm>
              <a:off x="4320" y="2936"/>
              <a:ext cx="1440" cy="403"/>
              <a:chOff x="4320" y="2936"/>
              <a:chExt cx="1440" cy="403"/>
            </a:xfrm>
          </p:grpSpPr>
          <p:sp>
            <p:nvSpPr>
              <p:cNvPr id="116773" name="Rectangle 35"/>
              <p:cNvSpPr>
                <a:spLocks noChangeArrowheads="1"/>
              </p:cNvSpPr>
              <p:nvPr/>
            </p:nvSpPr>
            <p:spPr bwMode="auto">
              <a:xfrm>
                <a:off x="4363" y="2936"/>
                <a:ext cx="1354" cy="403"/>
              </a:xfrm>
              <a:prstGeom prst="rect">
                <a:avLst/>
              </a:prstGeom>
              <a:noFill/>
              <a:ln>
                <a:noFill/>
              </a:ln>
              <a:effectLst>
                <a:outerShdw dist="28398" dir="1593903" algn="ctr" rotWithShape="0">
                  <a:srgbClr val="FFFF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FR" altLang="fr-FR" sz="2000">
                    <a:solidFill>
                      <a:srgbClr val="000000"/>
                    </a:solidFill>
                    <a:cs typeface="Times New Roman" panose="02020603050405020304" pitchFamily="18" charset="0"/>
                  </a:rPr>
                  <a:t>Assez mauvaise</a:t>
                </a:r>
              </a:p>
              <a:p>
                <a:endParaRPr lang="fr-FR" altLang="fr-FR" sz="4000"/>
              </a:p>
            </p:txBody>
          </p:sp>
          <p:sp>
            <p:nvSpPr>
              <p:cNvPr id="116774" name="Rectangle 98"/>
              <p:cNvSpPr>
                <a:spLocks noChangeArrowheads="1"/>
              </p:cNvSpPr>
              <p:nvPr/>
            </p:nvSpPr>
            <p:spPr bwMode="auto">
              <a:xfrm>
                <a:off x="4320" y="2936"/>
                <a:ext cx="1440" cy="403"/>
              </a:xfrm>
              <a:prstGeom prst="rect">
                <a:avLst/>
              </a:prstGeom>
              <a:noFill/>
              <a:ln w="7">
                <a:solidFill>
                  <a:srgbClr val="A0A0A0"/>
                </a:solidFill>
                <a:miter lim="800000"/>
                <a:headEnd/>
                <a:tailEnd/>
              </a:ln>
              <a:effectLst>
                <a:outerShdw dist="28398" dir="1593903" algn="ctr" rotWithShape="0">
                  <a:srgbClr val="FFFF00"/>
                </a:outerShdw>
              </a:effectLst>
              <a:extLst>
                <a:ext uri="{909E8E84-426E-40DD-AFC4-6F175D3DCCD1}">
                  <a14:hiddenFill xmlns:a14="http://schemas.microsoft.com/office/drawing/2010/main">
                    <a:solidFill>
                      <a:schemeClr val="accent1"/>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grpSp>
      </p:grpSp>
    </p:spTree>
    <p:extLst>
      <p:ext uri="{BB962C8B-B14F-4D97-AF65-F5344CB8AC3E}">
        <p14:creationId xmlns:p14="http://schemas.microsoft.com/office/powerpoint/2010/main" val="339527756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1026"/>
          <p:cNvSpPr>
            <a:spLocks noGrp="1" noChangeArrowheads="1"/>
          </p:cNvSpPr>
          <p:nvPr>
            <p:ph type="title"/>
          </p:nvPr>
        </p:nvSpPr>
        <p:spPr>
          <a:xfrm>
            <a:off x="2209800" y="76200"/>
            <a:ext cx="7772400" cy="990600"/>
          </a:xfrm>
          <a:effectLst>
            <a:outerShdw dist="28398" dir="1593903" algn="ctr" rotWithShape="0">
              <a:srgbClr val="FFFF00"/>
            </a:outerShdw>
          </a:effectLst>
        </p:spPr>
        <p:txBody>
          <a:bodyPr>
            <a:normAutofit/>
          </a:bodyPr>
          <a:lstStyle/>
          <a:p>
            <a:pPr eaLnBrk="1" hangingPunct="1"/>
            <a:r>
              <a:rPr lang="fr-FR" altLang="fr-FR" sz="3200" dirty="0" smtClean="0"/>
              <a:t>11) </a:t>
            </a:r>
            <a:r>
              <a:rPr lang="fr-FR" altLang="fr-FR" sz="3200" dirty="0"/>
              <a:t>Les fronts froids</a:t>
            </a:r>
          </a:p>
        </p:txBody>
      </p:sp>
      <p:sp>
        <p:nvSpPr>
          <p:cNvPr id="121859" name="Rectangle 1027"/>
          <p:cNvSpPr>
            <a:spLocks noGrp="1" noChangeArrowheads="1"/>
          </p:cNvSpPr>
          <p:nvPr>
            <p:ph type="body" idx="1"/>
          </p:nvPr>
        </p:nvSpPr>
        <p:spPr>
          <a:xfrm>
            <a:off x="1524000" y="990600"/>
            <a:ext cx="9144000" cy="609600"/>
          </a:xfrm>
          <a:effectLst>
            <a:outerShdw dist="28398" dir="1593903" algn="ctr" rotWithShape="0">
              <a:srgbClr val="FFFF00"/>
            </a:outerShdw>
          </a:effectLst>
        </p:spPr>
        <p:txBody>
          <a:bodyPr>
            <a:normAutofit fontScale="77500" lnSpcReduction="20000"/>
          </a:bodyPr>
          <a:lstStyle/>
          <a:p>
            <a:pPr algn="ctr" eaLnBrk="1" hangingPunct="1">
              <a:buFontTx/>
              <a:buNone/>
            </a:pPr>
            <a:r>
              <a:rPr lang="fr-FR" altLang="fr-FR" sz="2800"/>
              <a:t>Evolution des paramètres météo au passage d’un front froid:</a:t>
            </a:r>
          </a:p>
        </p:txBody>
      </p:sp>
      <p:grpSp>
        <p:nvGrpSpPr>
          <p:cNvPr id="121860" name="Group 1100"/>
          <p:cNvGrpSpPr>
            <a:grpSpLocks/>
          </p:cNvGrpSpPr>
          <p:nvPr/>
        </p:nvGrpSpPr>
        <p:grpSpPr bwMode="auto">
          <a:xfrm>
            <a:off x="1524000" y="1371600"/>
            <a:ext cx="9144000" cy="5486400"/>
            <a:chOff x="0" y="0"/>
            <a:chExt cx="5760" cy="3224"/>
          </a:xfrm>
        </p:grpSpPr>
        <p:grpSp>
          <p:nvGrpSpPr>
            <p:cNvPr id="121861" name="Group 1053"/>
            <p:cNvGrpSpPr>
              <a:grpSpLocks/>
            </p:cNvGrpSpPr>
            <p:nvPr/>
          </p:nvGrpSpPr>
          <p:grpSpPr bwMode="auto">
            <a:xfrm>
              <a:off x="0" y="0"/>
              <a:ext cx="1920" cy="403"/>
              <a:chOff x="0" y="0"/>
              <a:chExt cx="1920" cy="403"/>
            </a:xfrm>
          </p:grpSpPr>
          <p:sp>
            <p:nvSpPr>
              <p:cNvPr id="121931" name="Rectangle 1028"/>
              <p:cNvSpPr>
                <a:spLocks noChangeArrowheads="1"/>
              </p:cNvSpPr>
              <p:nvPr/>
            </p:nvSpPr>
            <p:spPr bwMode="auto">
              <a:xfrm>
                <a:off x="43" y="0"/>
                <a:ext cx="1834" cy="403"/>
              </a:xfrm>
              <a:prstGeom prst="rect">
                <a:avLst/>
              </a:prstGeom>
              <a:noFill/>
              <a:ln>
                <a:noFill/>
              </a:ln>
              <a:effectLst>
                <a:outerShdw dist="28398" dir="1593903" algn="ctr" rotWithShape="0">
                  <a:srgbClr val="FFFF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fr-FR" altLang="fr-FR">
                    <a:solidFill>
                      <a:srgbClr val="000000"/>
                    </a:solidFill>
                    <a:cs typeface="Times New Roman" panose="02020603050405020304" pitchFamily="18" charset="0"/>
                  </a:rPr>
                  <a:t> </a:t>
                </a:r>
              </a:p>
              <a:p>
                <a:pPr algn="just"/>
                <a:endParaRPr lang="fr-FR" altLang="fr-FR" sz="4400"/>
              </a:p>
            </p:txBody>
          </p:sp>
          <p:sp>
            <p:nvSpPr>
              <p:cNvPr id="121932" name="Rectangle 1052"/>
              <p:cNvSpPr>
                <a:spLocks noChangeArrowheads="1"/>
              </p:cNvSpPr>
              <p:nvPr/>
            </p:nvSpPr>
            <p:spPr bwMode="auto">
              <a:xfrm>
                <a:off x="0" y="0"/>
                <a:ext cx="1920" cy="403"/>
              </a:xfrm>
              <a:prstGeom prst="rect">
                <a:avLst/>
              </a:prstGeom>
              <a:noFill/>
              <a:ln w="7">
                <a:solidFill>
                  <a:srgbClr val="A0A0A0"/>
                </a:solidFill>
                <a:miter lim="800000"/>
                <a:headEnd/>
                <a:tailEnd/>
              </a:ln>
              <a:effectLst>
                <a:outerShdw dist="28398" dir="1593903" algn="ctr" rotWithShape="0">
                  <a:srgbClr val="FFFF00"/>
                </a:outerShdw>
              </a:effectLst>
              <a:extLst>
                <a:ext uri="{909E8E84-426E-40DD-AFC4-6F175D3DCCD1}">
                  <a14:hiddenFill xmlns:a14="http://schemas.microsoft.com/office/drawing/2010/main">
                    <a:solidFill>
                      <a:schemeClr val="accent1"/>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grpSp>
        <p:grpSp>
          <p:nvGrpSpPr>
            <p:cNvPr id="121862" name="Group 1055"/>
            <p:cNvGrpSpPr>
              <a:grpSpLocks/>
            </p:cNvGrpSpPr>
            <p:nvPr/>
          </p:nvGrpSpPr>
          <p:grpSpPr bwMode="auto">
            <a:xfrm>
              <a:off x="1920" y="0"/>
              <a:ext cx="1920" cy="403"/>
              <a:chOff x="1920" y="0"/>
              <a:chExt cx="1920" cy="403"/>
            </a:xfrm>
          </p:grpSpPr>
          <p:sp>
            <p:nvSpPr>
              <p:cNvPr id="121929" name="Rectangle 1029"/>
              <p:cNvSpPr>
                <a:spLocks noChangeArrowheads="1"/>
              </p:cNvSpPr>
              <p:nvPr/>
            </p:nvSpPr>
            <p:spPr bwMode="auto">
              <a:xfrm>
                <a:off x="1963" y="0"/>
                <a:ext cx="1834" cy="403"/>
              </a:xfrm>
              <a:prstGeom prst="rect">
                <a:avLst/>
              </a:prstGeom>
              <a:noFill/>
              <a:ln>
                <a:noFill/>
              </a:ln>
              <a:effectLst>
                <a:outerShdw dist="28398" dir="1593903" algn="ctr" rotWithShape="0">
                  <a:srgbClr val="FFFF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fr-FR" altLang="fr-FR" b="1">
                    <a:solidFill>
                      <a:srgbClr val="000000"/>
                    </a:solidFill>
                    <a:cs typeface="Times New Roman" panose="02020603050405020304" pitchFamily="18" charset="0"/>
                  </a:rPr>
                  <a:t>FRONT </a:t>
                </a:r>
                <a:endParaRPr lang="fr-FR" altLang="fr-FR">
                  <a:solidFill>
                    <a:srgbClr val="000000"/>
                  </a:solidFill>
                  <a:cs typeface="Times New Roman" panose="02020603050405020304" pitchFamily="18" charset="0"/>
                </a:endParaRPr>
              </a:p>
              <a:p>
                <a:pPr algn="ctr"/>
                <a:endParaRPr lang="fr-FR" altLang="fr-FR" sz="4400"/>
              </a:p>
            </p:txBody>
          </p:sp>
          <p:sp>
            <p:nvSpPr>
              <p:cNvPr id="121930" name="Rectangle 1054"/>
              <p:cNvSpPr>
                <a:spLocks noChangeArrowheads="1"/>
              </p:cNvSpPr>
              <p:nvPr/>
            </p:nvSpPr>
            <p:spPr bwMode="auto">
              <a:xfrm>
                <a:off x="1920" y="0"/>
                <a:ext cx="1920" cy="403"/>
              </a:xfrm>
              <a:prstGeom prst="rect">
                <a:avLst/>
              </a:prstGeom>
              <a:noFill/>
              <a:ln w="7">
                <a:solidFill>
                  <a:srgbClr val="A0A0A0"/>
                </a:solidFill>
                <a:miter lim="800000"/>
                <a:headEnd/>
                <a:tailEnd/>
              </a:ln>
              <a:effectLst>
                <a:outerShdw dist="28398" dir="1593903" algn="ctr" rotWithShape="0">
                  <a:srgbClr val="FFFF00"/>
                </a:outerShdw>
              </a:effectLst>
              <a:extLst>
                <a:ext uri="{909E8E84-426E-40DD-AFC4-6F175D3DCCD1}">
                  <a14:hiddenFill xmlns:a14="http://schemas.microsoft.com/office/drawing/2010/main">
                    <a:solidFill>
                      <a:schemeClr val="accent1"/>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grpSp>
        <p:grpSp>
          <p:nvGrpSpPr>
            <p:cNvPr id="121863" name="Group 1057"/>
            <p:cNvGrpSpPr>
              <a:grpSpLocks/>
            </p:cNvGrpSpPr>
            <p:nvPr/>
          </p:nvGrpSpPr>
          <p:grpSpPr bwMode="auto">
            <a:xfrm>
              <a:off x="3840" y="0"/>
              <a:ext cx="1920" cy="403"/>
              <a:chOff x="3840" y="0"/>
              <a:chExt cx="1920" cy="403"/>
            </a:xfrm>
          </p:grpSpPr>
          <p:sp>
            <p:nvSpPr>
              <p:cNvPr id="121927" name="Rectangle 1030"/>
              <p:cNvSpPr>
                <a:spLocks noChangeArrowheads="1"/>
              </p:cNvSpPr>
              <p:nvPr/>
            </p:nvSpPr>
            <p:spPr bwMode="auto">
              <a:xfrm>
                <a:off x="3883" y="0"/>
                <a:ext cx="1834" cy="403"/>
              </a:xfrm>
              <a:prstGeom prst="rect">
                <a:avLst/>
              </a:prstGeom>
              <a:noFill/>
              <a:ln>
                <a:noFill/>
              </a:ln>
              <a:effectLst>
                <a:outerShdw dist="28398" dir="1593903" algn="ctr" rotWithShape="0">
                  <a:srgbClr val="FFFF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fr-FR" altLang="fr-FR" b="1">
                    <a:solidFill>
                      <a:srgbClr val="000000"/>
                    </a:solidFill>
                    <a:cs typeface="Times New Roman" panose="02020603050405020304" pitchFamily="18" charset="0"/>
                  </a:rPr>
                  <a:t>FROID</a:t>
                </a:r>
                <a:endParaRPr lang="fr-FR" altLang="fr-FR">
                  <a:solidFill>
                    <a:srgbClr val="000000"/>
                  </a:solidFill>
                  <a:cs typeface="Times New Roman" panose="02020603050405020304" pitchFamily="18" charset="0"/>
                </a:endParaRPr>
              </a:p>
              <a:p>
                <a:pPr algn="ctr"/>
                <a:endParaRPr lang="fr-FR" altLang="fr-FR" sz="4400"/>
              </a:p>
            </p:txBody>
          </p:sp>
          <p:sp>
            <p:nvSpPr>
              <p:cNvPr id="121928" name="Rectangle 1056"/>
              <p:cNvSpPr>
                <a:spLocks noChangeArrowheads="1"/>
              </p:cNvSpPr>
              <p:nvPr/>
            </p:nvSpPr>
            <p:spPr bwMode="auto">
              <a:xfrm>
                <a:off x="3840" y="0"/>
                <a:ext cx="1920" cy="403"/>
              </a:xfrm>
              <a:prstGeom prst="rect">
                <a:avLst/>
              </a:prstGeom>
              <a:noFill/>
              <a:ln w="7">
                <a:solidFill>
                  <a:srgbClr val="A0A0A0"/>
                </a:solidFill>
                <a:miter lim="800000"/>
                <a:headEnd/>
                <a:tailEnd/>
              </a:ln>
              <a:effectLst>
                <a:outerShdw dist="28398" dir="1593903" algn="ctr" rotWithShape="0">
                  <a:srgbClr val="FFFF00"/>
                </a:outerShdw>
              </a:effectLst>
              <a:extLst>
                <a:ext uri="{909E8E84-426E-40DD-AFC4-6F175D3DCCD1}">
                  <a14:hiddenFill xmlns:a14="http://schemas.microsoft.com/office/drawing/2010/main">
                    <a:solidFill>
                      <a:schemeClr val="accent1"/>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grpSp>
        <p:grpSp>
          <p:nvGrpSpPr>
            <p:cNvPr id="121864" name="Group 1059"/>
            <p:cNvGrpSpPr>
              <a:grpSpLocks/>
            </p:cNvGrpSpPr>
            <p:nvPr/>
          </p:nvGrpSpPr>
          <p:grpSpPr bwMode="auto">
            <a:xfrm>
              <a:off x="0" y="403"/>
              <a:ext cx="1920" cy="403"/>
              <a:chOff x="0" y="403"/>
              <a:chExt cx="1920" cy="403"/>
            </a:xfrm>
          </p:grpSpPr>
          <p:sp>
            <p:nvSpPr>
              <p:cNvPr id="121925" name="Rectangle 1031"/>
              <p:cNvSpPr>
                <a:spLocks noChangeArrowheads="1"/>
              </p:cNvSpPr>
              <p:nvPr/>
            </p:nvSpPr>
            <p:spPr bwMode="auto">
              <a:xfrm>
                <a:off x="43" y="403"/>
                <a:ext cx="1834" cy="403"/>
              </a:xfrm>
              <a:prstGeom prst="rect">
                <a:avLst/>
              </a:prstGeom>
              <a:noFill/>
              <a:ln>
                <a:noFill/>
              </a:ln>
              <a:effectLst>
                <a:outerShdw dist="28398" dir="1593903" algn="ctr" rotWithShape="0">
                  <a:srgbClr val="FFFF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fr-FR" altLang="fr-FR" b="1">
                    <a:solidFill>
                      <a:srgbClr val="000000"/>
                    </a:solidFill>
                    <a:cs typeface="Times New Roman" panose="02020603050405020304" pitchFamily="18" charset="0"/>
                  </a:rPr>
                  <a:t>Paramètre</a:t>
                </a:r>
                <a:endParaRPr lang="fr-FR" altLang="fr-FR">
                  <a:solidFill>
                    <a:srgbClr val="000000"/>
                  </a:solidFill>
                  <a:cs typeface="Times New Roman" panose="02020603050405020304" pitchFamily="18" charset="0"/>
                </a:endParaRPr>
              </a:p>
              <a:p>
                <a:pPr algn="ctr"/>
                <a:endParaRPr lang="fr-FR" altLang="fr-FR" sz="4400"/>
              </a:p>
            </p:txBody>
          </p:sp>
          <p:sp>
            <p:nvSpPr>
              <p:cNvPr id="121926" name="Rectangle 1058"/>
              <p:cNvSpPr>
                <a:spLocks noChangeArrowheads="1"/>
              </p:cNvSpPr>
              <p:nvPr/>
            </p:nvSpPr>
            <p:spPr bwMode="auto">
              <a:xfrm>
                <a:off x="0" y="403"/>
                <a:ext cx="1920" cy="403"/>
              </a:xfrm>
              <a:prstGeom prst="rect">
                <a:avLst/>
              </a:prstGeom>
              <a:noFill/>
              <a:ln w="7">
                <a:solidFill>
                  <a:srgbClr val="A0A0A0"/>
                </a:solidFill>
                <a:miter lim="800000"/>
                <a:headEnd/>
                <a:tailEnd/>
              </a:ln>
              <a:effectLst>
                <a:outerShdw dist="28398" dir="1593903" algn="ctr" rotWithShape="0">
                  <a:srgbClr val="FFFF00"/>
                </a:outerShdw>
              </a:effectLst>
              <a:extLst>
                <a:ext uri="{909E8E84-426E-40DD-AFC4-6F175D3DCCD1}">
                  <a14:hiddenFill xmlns:a14="http://schemas.microsoft.com/office/drawing/2010/main">
                    <a:solidFill>
                      <a:schemeClr val="accent1"/>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grpSp>
        <p:grpSp>
          <p:nvGrpSpPr>
            <p:cNvPr id="121865" name="Group 1061"/>
            <p:cNvGrpSpPr>
              <a:grpSpLocks/>
            </p:cNvGrpSpPr>
            <p:nvPr/>
          </p:nvGrpSpPr>
          <p:grpSpPr bwMode="auto">
            <a:xfrm>
              <a:off x="1920" y="403"/>
              <a:ext cx="1920" cy="403"/>
              <a:chOff x="1920" y="403"/>
              <a:chExt cx="1920" cy="403"/>
            </a:xfrm>
          </p:grpSpPr>
          <p:sp>
            <p:nvSpPr>
              <p:cNvPr id="121923" name="Rectangle 1032"/>
              <p:cNvSpPr>
                <a:spLocks noChangeArrowheads="1"/>
              </p:cNvSpPr>
              <p:nvPr/>
            </p:nvSpPr>
            <p:spPr bwMode="auto">
              <a:xfrm>
                <a:off x="1963" y="403"/>
                <a:ext cx="1834" cy="403"/>
              </a:xfrm>
              <a:prstGeom prst="rect">
                <a:avLst/>
              </a:prstGeom>
              <a:noFill/>
              <a:ln>
                <a:noFill/>
              </a:ln>
              <a:effectLst>
                <a:outerShdw dist="28398" dir="1593903" algn="ctr" rotWithShape="0">
                  <a:srgbClr val="FFFF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fr-FR" altLang="fr-FR" b="1">
                    <a:solidFill>
                      <a:srgbClr val="000000"/>
                    </a:solidFill>
                    <a:cs typeface="Times New Roman" panose="02020603050405020304" pitchFamily="18" charset="0"/>
                  </a:rPr>
                  <a:t>Pendant</a:t>
                </a:r>
                <a:endParaRPr lang="fr-FR" altLang="fr-FR">
                  <a:solidFill>
                    <a:srgbClr val="000000"/>
                  </a:solidFill>
                  <a:cs typeface="Times New Roman" panose="02020603050405020304" pitchFamily="18" charset="0"/>
                </a:endParaRPr>
              </a:p>
              <a:p>
                <a:pPr algn="ctr"/>
                <a:endParaRPr lang="fr-FR" altLang="fr-FR" sz="4400"/>
              </a:p>
            </p:txBody>
          </p:sp>
          <p:sp>
            <p:nvSpPr>
              <p:cNvPr id="121924" name="Rectangle 1060"/>
              <p:cNvSpPr>
                <a:spLocks noChangeArrowheads="1"/>
              </p:cNvSpPr>
              <p:nvPr/>
            </p:nvSpPr>
            <p:spPr bwMode="auto">
              <a:xfrm>
                <a:off x="1920" y="403"/>
                <a:ext cx="1920" cy="403"/>
              </a:xfrm>
              <a:prstGeom prst="rect">
                <a:avLst/>
              </a:prstGeom>
              <a:noFill/>
              <a:ln w="7">
                <a:solidFill>
                  <a:srgbClr val="A0A0A0"/>
                </a:solidFill>
                <a:miter lim="800000"/>
                <a:headEnd/>
                <a:tailEnd/>
              </a:ln>
              <a:effectLst>
                <a:outerShdw dist="28398" dir="1593903" algn="ctr" rotWithShape="0">
                  <a:srgbClr val="FFFF00"/>
                </a:outerShdw>
              </a:effectLst>
              <a:extLst>
                <a:ext uri="{909E8E84-426E-40DD-AFC4-6F175D3DCCD1}">
                  <a14:hiddenFill xmlns:a14="http://schemas.microsoft.com/office/drawing/2010/main">
                    <a:solidFill>
                      <a:schemeClr val="accent1"/>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grpSp>
        <p:grpSp>
          <p:nvGrpSpPr>
            <p:cNvPr id="121866" name="Group 1063"/>
            <p:cNvGrpSpPr>
              <a:grpSpLocks/>
            </p:cNvGrpSpPr>
            <p:nvPr/>
          </p:nvGrpSpPr>
          <p:grpSpPr bwMode="auto">
            <a:xfrm>
              <a:off x="3840" y="403"/>
              <a:ext cx="1920" cy="403"/>
              <a:chOff x="3840" y="403"/>
              <a:chExt cx="1920" cy="403"/>
            </a:xfrm>
          </p:grpSpPr>
          <p:sp>
            <p:nvSpPr>
              <p:cNvPr id="121921" name="Rectangle 1033"/>
              <p:cNvSpPr>
                <a:spLocks noChangeArrowheads="1"/>
              </p:cNvSpPr>
              <p:nvPr/>
            </p:nvSpPr>
            <p:spPr bwMode="auto">
              <a:xfrm>
                <a:off x="3883" y="403"/>
                <a:ext cx="1834" cy="403"/>
              </a:xfrm>
              <a:prstGeom prst="rect">
                <a:avLst/>
              </a:prstGeom>
              <a:noFill/>
              <a:ln>
                <a:noFill/>
              </a:ln>
              <a:effectLst>
                <a:outerShdw dist="28398" dir="1593903" algn="ctr" rotWithShape="0">
                  <a:srgbClr val="FFFF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fr-FR" altLang="fr-FR" b="1">
                    <a:solidFill>
                      <a:srgbClr val="000000"/>
                    </a:solidFill>
                    <a:cs typeface="Times New Roman" panose="02020603050405020304" pitchFamily="18" charset="0"/>
                  </a:rPr>
                  <a:t>Après</a:t>
                </a:r>
                <a:endParaRPr lang="fr-FR" altLang="fr-FR">
                  <a:solidFill>
                    <a:srgbClr val="000000"/>
                  </a:solidFill>
                  <a:cs typeface="Times New Roman" panose="02020603050405020304" pitchFamily="18" charset="0"/>
                </a:endParaRPr>
              </a:p>
              <a:p>
                <a:pPr algn="ctr"/>
                <a:endParaRPr lang="fr-FR" altLang="fr-FR" sz="4400"/>
              </a:p>
            </p:txBody>
          </p:sp>
          <p:sp>
            <p:nvSpPr>
              <p:cNvPr id="121922" name="Rectangle 1062"/>
              <p:cNvSpPr>
                <a:spLocks noChangeArrowheads="1"/>
              </p:cNvSpPr>
              <p:nvPr/>
            </p:nvSpPr>
            <p:spPr bwMode="auto">
              <a:xfrm>
                <a:off x="3840" y="403"/>
                <a:ext cx="1920" cy="403"/>
              </a:xfrm>
              <a:prstGeom prst="rect">
                <a:avLst/>
              </a:prstGeom>
              <a:noFill/>
              <a:ln w="7">
                <a:solidFill>
                  <a:srgbClr val="A0A0A0"/>
                </a:solidFill>
                <a:miter lim="800000"/>
                <a:headEnd/>
                <a:tailEnd/>
              </a:ln>
              <a:effectLst>
                <a:outerShdw dist="28398" dir="1593903" algn="ctr" rotWithShape="0">
                  <a:srgbClr val="FFFF00"/>
                </a:outerShdw>
              </a:effectLst>
              <a:extLst>
                <a:ext uri="{909E8E84-426E-40DD-AFC4-6F175D3DCCD1}">
                  <a14:hiddenFill xmlns:a14="http://schemas.microsoft.com/office/drawing/2010/main">
                    <a:solidFill>
                      <a:schemeClr val="accent1"/>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grpSp>
        <p:grpSp>
          <p:nvGrpSpPr>
            <p:cNvPr id="121867" name="Group 1065"/>
            <p:cNvGrpSpPr>
              <a:grpSpLocks/>
            </p:cNvGrpSpPr>
            <p:nvPr/>
          </p:nvGrpSpPr>
          <p:grpSpPr bwMode="auto">
            <a:xfrm>
              <a:off x="0" y="806"/>
              <a:ext cx="1920" cy="403"/>
              <a:chOff x="0" y="806"/>
              <a:chExt cx="1920" cy="403"/>
            </a:xfrm>
          </p:grpSpPr>
          <p:sp>
            <p:nvSpPr>
              <p:cNvPr id="121919" name="Rectangle 1034"/>
              <p:cNvSpPr>
                <a:spLocks noChangeArrowheads="1"/>
              </p:cNvSpPr>
              <p:nvPr/>
            </p:nvSpPr>
            <p:spPr bwMode="auto">
              <a:xfrm>
                <a:off x="43" y="806"/>
                <a:ext cx="1834" cy="403"/>
              </a:xfrm>
              <a:prstGeom prst="rect">
                <a:avLst/>
              </a:prstGeom>
              <a:noFill/>
              <a:ln>
                <a:noFill/>
              </a:ln>
              <a:effectLst>
                <a:outerShdw dist="28398" dir="1593903" algn="ctr" rotWithShape="0">
                  <a:srgbClr val="FFFF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FR" altLang="fr-FR" b="1">
                    <a:solidFill>
                      <a:srgbClr val="000000"/>
                    </a:solidFill>
                    <a:cs typeface="Times New Roman" panose="02020603050405020304" pitchFamily="18" charset="0"/>
                  </a:rPr>
                  <a:t>Vent</a:t>
                </a:r>
                <a:endParaRPr lang="fr-FR" altLang="fr-FR">
                  <a:solidFill>
                    <a:srgbClr val="000000"/>
                  </a:solidFill>
                  <a:cs typeface="Times New Roman" panose="02020603050405020304" pitchFamily="18" charset="0"/>
                </a:endParaRPr>
              </a:p>
              <a:p>
                <a:endParaRPr lang="fr-FR" altLang="fr-FR" sz="4400"/>
              </a:p>
            </p:txBody>
          </p:sp>
          <p:sp>
            <p:nvSpPr>
              <p:cNvPr id="121920" name="Rectangle 1064"/>
              <p:cNvSpPr>
                <a:spLocks noChangeArrowheads="1"/>
              </p:cNvSpPr>
              <p:nvPr/>
            </p:nvSpPr>
            <p:spPr bwMode="auto">
              <a:xfrm>
                <a:off x="0" y="806"/>
                <a:ext cx="1920" cy="403"/>
              </a:xfrm>
              <a:prstGeom prst="rect">
                <a:avLst/>
              </a:prstGeom>
              <a:noFill/>
              <a:ln w="7">
                <a:solidFill>
                  <a:srgbClr val="A0A0A0"/>
                </a:solidFill>
                <a:miter lim="800000"/>
                <a:headEnd/>
                <a:tailEnd/>
              </a:ln>
              <a:effectLst>
                <a:outerShdw dist="28398" dir="1593903" algn="ctr" rotWithShape="0">
                  <a:srgbClr val="FFFF00"/>
                </a:outerShdw>
              </a:effectLst>
              <a:extLst>
                <a:ext uri="{909E8E84-426E-40DD-AFC4-6F175D3DCCD1}">
                  <a14:hiddenFill xmlns:a14="http://schemas.microsoft.com/office/drawing/2010/main">
                    <a:solidFill>
                      <a:schemeClr val="accent1"/>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grpSp>
        <p:grpSp>
          <p:nvGrpSpPr>
            <p:cNvPr id="121868" name="Group 1067"/>
            <p:cNvGrpSpPr>
              <a:grpSpLocks/>
            </p:cNvGrpSpPr>
            <p:nvPr/>
          </p:nvGrpSpPr>
          <p:grpSpPr bwMode="auto">
            <a:xfrm>
              <a:off x="1920" y="806"/>
              <a:ext cx="1920" cy="403"/>
              <a:chOff x="1920" y="806"/>
              <a:chExt cx="1920" cy="403"/>
            </a:xfrm>
          </p:grpSpPr>
          <p:sp>
            <p:nvSpPr>
              <p:cNvPr id="121917" name="Rectangle 1035"/>
              <p:cNvSpPr>
                <a:spLocks noChangeArrowheads="1"/>
              </p:cNvSpPr>
              <p:nvPr/>
            </p:nvSpPr>
            <p:spPr bwMode="auto">
              <a:xfrm>
                <a:off x="1963" y="806"/>
                <a:ext cx="1834" cy="403"/>
              </a:xfrm>
              <a:prstGeom prst="rect">
                <a:avLst/>
              </a:prstGeom>
              <a:noFill/>
              <a:ln>
                <a:noFill/>
              </a:ln>
              <a:effectLst>
                <a:outerShdw dist="28398" dir="1593903" algn="ctr" rotWithShape="0">
                  <a:srgbClr val="FFFF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FR" altLang="fr-FR">
                    <a:solidFill>
                      <a:srgbClr val="000000"/>
                    </a:solidFill>
                    <a:cs typeface="Times New Roman" panose="02020603050405020304" pitchFamily="18" charset="0"/>
                  </a:rPr>
                  <a:t>Passe O ou NO en rafales</a:t>
                </a:r>
                <a:endParaRPr lang="fr-FR" altLang="fr-FR" sz="4400"/>
              </a:p>
            </p:txBody>
          </p:sp>
          <p:sp>
            <p:nvSpPr>
              <p:cNvPr id="121918" name="Rectangle 1066"/>
              <p:cNvSpPr>
                <a:spLocks noChangeArrowheads="1"/>
              </p:cNvSpPr>
              <p:nvPr/>
            </p:nvSpPr>
            <p:spPr bwMode="auto">
              <a:xfrm>
                <a:off x="1920" y="806"/>
                <a:ext cx="1920" cy="403"/>
              </a:xfrm>
              <a:prstGeom prst="rect">
                <a:avLst/>
              </a:prstGeom>
              <a:noFill/>
              <a:ln w="7">
                <a:solidFill>
                  <a:srgbClr val="A0A0A0"/>
                </a:solidFill>
                <a:miter lim="800000"/>
                <a:headEnd/>
                <a:tailEnd/>
              </a:ln>
              <a:effectLst>
                <a:outerShdw dist="28398" dir="1593903" algn="ctr" rotWithShape="0">
                  <a:srgbClr val="FFFF00"/>
                </a:outerShdw>
              </a:effectLst>
              <a:extLst>
                <a:ext uri="{909E8E84-426E-40DD-AFC4-6F175D3DCCD1}">
                  <a14:hiddenFill xmlns:a14="http://schemas.microsoft.com/office/drawing/2010/main">
                    <a:solidFill>
                      <a:schemeClr val="accent1"/>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grpSp>
        <p:grpSp>
          <p:nvGrpSpPr>
            <p:cNvPr id="121869" name="Group 1069"/>
            <p:cNvGrpSpPr>
              <a:grpSpLocks/>
            </p:cNvGrpSpPr>
            <p:nvPr/>
          </p:nvGrpSpPr>
          <p:grpSpPr bwMode="auto">
            <a:xfrm>
              <a:off x="3840" y="806"/>
              <a:ext cx="1920" cy="403"/>
              <a:chOff x="3840" y="806"/>
              <a:chExt cx="1920" cy="403"/>
            </a:xfrm>
          </p:grpSpPr>
          <p:sp>
            <p:nvSpPr>
              <p:cNvPr id="121915" name="Rectangle 1036"/>
              <p:cNvSpPr>
                <a:spLocks noChangeArrowheads="1"/>
              </p:cNvSpPr>
              <p:nvPr/>
            </p:nvSpPr>
            <p:spPr bwMode="auto">
              <a:xfrm>
                <a:off x="3883" y="806"/>
                <a:ext cx="1834" cy="403"/>
              </a:xfrm>
              <a:prstGeom prst="rect">
                <a:avLst/>
              </a:prstGeom>
              <a:noFill/>
              <a:ln>
                <a:noFill/>
              </a:ln>
              <a:effectLst>
                <a:outerShdw dist="28398" dir="1593903" algn="ctr" rotWithShape="0">
                  <a:srgbClr val="FFFF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FR" altLang="fr-FR">
                    <a:solidFill>
                      <a:srgbClr val="000000"/>
                    </a:solidFill>
                    <a:cs typeface="Times New Roman" panose="02020603050405020304" pitchFamily="18" charset="0"/>
                  </a:rPr>
                  <a:t>Passe N en faiblissant</a:t>
                </a:r>
                <a:endParaRPr lang="fr-FR" altLang="fr-FR" sz="4400"/>
              </a:p>
            </p:txBody>
          </p:sp>
          <p:sp>
            <p:nvSpPr>
              <p:cNvPr id="121916" name="Rectangle 1068"/>
              <p:cNvSpPr>
                <a:spLocks noChangeArrowheads="1"/>
              </p:cNvSpPr>
              <p:nvPr/>
            </p:nvSpPr>
            <p:spPr bwMode="auto">
              <a:xfrm>
                <a:off x="3840" y="806"/>
                <a:ext cx="1920" cy="403"/>
              </a:xfrm>
              <a:prstGeom prst="rect">
                <a:avLst/>
              </a:prstGeom>
              <a:noFill/>
              <a:ln w="7">
                <a:solidFill>
                  <a:srgbClr val="A0A0A0"/>
                </a:solidFill>
                <a:miter lim="800000"/>
                <a:headEnd/>
                <a:tailEnd/>
              </a:ln>
              <a:effectLst>
                <a:outerShdw dist="28398" dir="1593903" algn="ctr" rotWithShape="0">
                  <a:srgbClr val="FFFF00"/>
                </a:outerShdw>
              </a:effectLst>
              <a:extLst>
                <a:ext uri="{909E8E84-426E-40DD-AFC4-6F175D3DCCD1}">
                  <a14:hiddenFill xmlns:a14="http://schemas.microsoft.com/office/drawing/2010/main">
                    <a:solidFill>
                      <a:schemeClr val="accent1"/>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grpSp>
        <p:grpSp>
          <p:nvGrpSpPr>
            <p:cNvPr id="121870" name="Group 1071"/>
            <p:cNvGrpSpPr>
              <a:grpSpLocks/>
            </p:cNvGrpSpPr>
            <p:nvPr/>
          </p:nvGrpSpPr>
          <p:grpSpPr bwMode="auto">
            <a:xfrm>
              <a:off x="0" y="1209"/>
              <a:ext cx="1920" cy="403"/>
              <a:chOff x="0" y="1209"/>
              <a:chExt cx="1920" cy="403"/>
            </a:xfrm>
          </p:grpSpPr>
          <p:sp>
            <p:nvSpPr>
              <p:cNvPr id="121913" name="Rectangle 1037"/>
              <p:cNvSpPr>
                <a:spLocks noChangeArrowheads="1"/>
              </p:cNvSpPr>
              <p:nvPr/>
            </p:nvSpPr>
            <p:spPr bwMode="auto">
              <a:xfrm>
                <a:off x="43" y="1209"/>
                <a:ext cx="1834" cy="403"/>
              </a:xfrm>
              <a:prstGeom prst="rect">
                <a:avLst/>
              </a:prstGeom>
              <a:noFill/>
              <a:ln>
                <a:noFill/>
              </a:ln>
              <a:effectLst>
                <a:outerShdw dist="28398" dir="1593903" algn="ctr" rotWithShape="0">
                  <a:srgbClr val="FFFF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FR" altLang="fr-FR" b="1">
                    <a:solidFill>
                      <a:srgbClr val="000000"/>
                    </a:solidFill>
                    <a:cs typeface="Times New Roman" panose="02020603050405020304" pitchFamily="18" charset="0"/>
                  </a:rPr>
                  <a:t>Température</a:t>
                </a:r>
                <a:endParaRPr lang="fr-FR" altLang="fr-FR">
                  <a:solidFill>
                    <a:srgbClr val="000000"/>
                  </a:solidFill>
                  <a:cs typeface="Times New Roman" panose="02020603050405020304" pitchFamily="18" charset="0"/>
                </a:endParaRPr>
              </a:p>
              <a:p>
                <a:endParaRPr lang="fr-FR" altLang="fr-FR" sz="4400"/>
              </a:p>
            </p:txBody>
          </p:sp>
          <p:sp>
            <p:nvSpPr>
              <p:cNvPr id="121914" name="Rectangle 1070"/>
              <p:cNvSpPr>
                <a:spLocks noChangeArrowheads="1"/>
              </p:cNvSpPr>
              <p:nvPr/>
            </p:nvSpPr>
            <p:spPr bwMode="auto">
              <a:xfrm>
                <a:off x="0" y="1209"/>
                <a:ext cx="1920" cy="403"/>
              </a:xfrm>
              <a:prstGeom prst="rect">
                <a:avLst/>
              </a:prstGeom>
              <a:noFill/>
              <a:ln w="7">
                <a:solidFill>
                  <a:srgbClr val="A0A0A0"/>
                </a:solidFill>
                <a:miter lim="800000"/>
                <a:headEnd/>
                <a:tailEnd/>
              </a:ln>
              <a:effectLst>
                <a:outerShdw dist="28398" dir="1593903" algn="ctr" rotWithShape="0">
                  <a:srgbClr val="FFFF00"/>
                </a:outerShdw>
              </a:effectLst>
              <a:extLst>
                <a:ext uri="{909E8E84-426E-40DD-AFC4-6F175D3DCCD1}">
                  <a14:hiddenFill xmlns:a14="http://schemas.microsoft.com/office/drawing/2010/main">
                    <a:solidFill>
                      <a:schemeClr val="accent1"/>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grpSp>
        <p:grpSp>
          <p:nvGrpSpPr>
            <p:cNvPr id="121871" name="Group 1073"/>
            <p:cNvGrpSpPr>
              <a:grpSpLocks/>
            </p:cNvGrpSpPr>
            <p:nvPr/>
          </p:nvGrpSpPr>
          <p:grpSpPr bwMode="auto">
            <a:xfrm>
              <a:off x="1920" y="1209"/>
              <a:ext cx="1920" cy="403"/>
              <a:chOff x="1920" y="1209"/>
              <a:chExt cx="1920" cy="403"/>
            </a:xfrm>
          </p:grpSpPr>
          <p:sp>
            <p:nvSpPr>
              <p:cNvPr id="121911" name="Rectangle 1038"/>
              <p:cNvSpPr>
                <a:spLocks noChangeArrowheads="1"/>
              </p:cNvSpPr>
              <p:nvPr/>
            </p:nvSpPr>
            <p:spPr bwMode="auto">
              <a:xfrm>
                <a:off x="1963" y="1209"/>
                <a:ext cx="1834" cy="403"/>
              </a:xfrm>
              <a:prstGeom prst="rect">
                <a:avLst/>
              </a:prstGeom>
              <a:noFill/>
              <a:ln>
                <a:noFill/>
              </a:ln>
              <a:effectLst>
                <a:outerShdw dist="28398" dir="1593903" algn="ctr" rotWithShape="0">
                  <a:srgbClr val="FFFF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FR" altLang="fr-FR">
                    <a:solidFill>
                      <a:srgbClr val="000000"/>
                    </a:solidFill>
                    <a:cs typeface="Times New Roman" panose="02020603050405020304" pitchFamily="18" charset="0"/>
                  </a:rPr>
                  <a:t>Baisse rapide</a:t>
                </a:r>
              </a:p>
              <a:p>
                <a:endParaRPr lang="fr-FR" altLang="fr-FR" sz="4400"/>
              </a:p>
            </p:txBody>
          </p:sp>
          <p:sp>
            <p:nvSpPr>
              <p:cNvPr id="121912" name="Rectangle 1072"/>
              <p:cNvSpPr>
                <a:spLocks noChangeArrowheads="1"/>
              </p:cNvSpPr>
              <p:nvPr/>
            </p:nvSpPr>
            <p:spPr bwMode="auto">
              <a:xfrm>
                <a:off x="1920" y="1209"/>
                <a:ext cx="1920" cy="403"/>
              </a:xfrm>
              <a:prstGeom prst="rect">
                <a:avLst/>
              </a:prstGeom>
              <a:noFill/>
              <a:ln w="7">
                <a:solidFill>
                  <a:srgbClr val="A0A0A0"/>
                </a:solidFill>
                <a:miter lim="800000"/>
                <a:headEnd/>
                <a:tailEnd/>
              </a:ln>
              <a:effectLst>
                <a:outerShdw dist="28398" dir="1593903" algn="ctr" rotWithShape="0">
                  <a:srgbClr val="FFFF00"/>
                </a:outerShdw>
              </a:effectLst>
              <a:extLst>
                <a:ext uri="{909E8E84-426E-40DD-AFC4-6F175D3DCCD1}">
                  <a14:hiddenFill xmlns:a14="http://schemas.microsoft.com/office/drawing/2010/main">
                    <a:solidFill>
                      <a:schemeClr val="accent1"/>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grpSp>
        <p:grpSp>
          <p:nvGrpSpPr>
            <p:cNvPr id="121872" name="Group 1075"/>
            <p:cNvGrpSpPr>
              <a:grpSpLocks/>
            </p:cNvGrpSpPr>
            <p:nvPr/>
          </p:nvGrpSpPr>
          <p:grpSpPr bwMode="auto">
            <a:xfrm>
              <a:off x="3840" y="1209"/>
              <a:ext cx="1920" cy="403"/>
              <a:chOff x="3840" y="1209"/>
              <a:chExt cx="1920" cy="403"/>
            </a:xfrm>
          </p:grpSpPr>
          <p:sp>
            <p:nvSpPr>
              <p:cNvPr id="121909" name="Rectangle 1039"/>
              <p:cNvSpPr>
                <a:spLocks noChangeArrowheads="1"/>
              </p:cNvSpPr>
              <p:nvPr/>
            </p:nvSpPr>
            <p:spPr bwMode="auto">
              <a:xfrm>
                <a:off x="3883" y="1209"/>
                <a:ext cx="1834" cy="403"/>
              </a:xfrm>
              <a:prstGeom prst="rect">
                <a:avLst/>
              </a:prstGeom>
              <a:noFill/>
              <a:ln>
                <a:noFill/>
              </a:ln>
              <a:effectLst>
                <a:outerShdw dist="28398" dir="1593903" algn="ctr" rotWithShape="0">
                  <a:srgbClr val="FFFF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FR" altLang="fr-FR">
                    <a:solidFill>
                      <a:srgbClr val="000000"/>
                    </a:solidFill>
                    <a:cs typeface="Times New Roman" panose="02020603050405020304" pitchFamily="18" charset="0"/>
                  </a:rPr>
                  <a:t>Stationnaire ou baisse</a:t>
                </a:r>
              </a:p>
              <a:p>
                <a:endParaRPr lang="fr-FR" altLang="fr-FR" sz="4400"/>
              </a:p>
            </p:txBody>
          </p:sp>
          <p:sp>
            <p:nvSpPr>
              <p:cNvPr id="121910" name="Rectangle 1074"/>
              <p:cNvSpPr>
                <a:spLocks noChangeArrowheads="1"/>
              </p:cNvSpPr>
              <p:nvPr/>
            </p:nvSpPr>
            <p:spPr bwMode="auto">
              <a:xfrm>
                <a:off x="3840" y="1209"/>
                <a:ext cx="1920" cy="403"/>
              </a:xfrm>
              <a:prstGeom prst="rect">
                <a:avLst/>
              </a:prstGeom>
              <a:noFill/>
              <a:ln w="7">
                <a:solidFill>
                  <a:srgbClr val="A0A0A0"/>
                </a:solidFill>
                <a:miter lim="800000"/>
                <a:headEnd/>
                <a:tailEnd/>
              </a:ln>
              <a:effectLst>
                <a:outerShdw dist="28398" dir="1593903" algn="ctr" rotWithShape="0">
                  <a:srgbClr val="FFFF00"/>
                </a:outerShdw>
              </a:effectLst>
              <a:extLst>
                <a:ext uri="{909E8E84-426E-40DD-AFC4-6F175D3DCCD1}">
                  <a14:hiddenFill xmlns:a14="http://schemas.microsoft.com/office/drawing/2010/main">
                    <a:solidFill>
                      <a:schemeClr val="accent1"/>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grpSp>
        <p:grpSp>
          <p:nvGrpSpPr>
            <p:cNvPr id="121873" name="Group 1077"/>
            <p:cNvGrpSpPr>
              <a:grpSpLocks/>
            </p:cNvGrpSpPr>
            <p:nvPr/>
          </p:nvGrpSpPr>
          <p:grpSpPr bwMode="auto">
            <a:xfrm>
              <a:off x="0" y="1612"/>
              <a:ext cx="1920" cy="403"/>
              <a:chOff x="0" y="1612"/>
              <a:chExt cx="1920" cy="403"/>
            </a:xfrm>
          </p:grpSpPr>
          <p:sp>
            <p:nvSpPr>
              <p:cNvPr id="121907" name="Rectangle 1040"/>
              <p:cNvSpPr>
                <a:spLocks noChangeArrowheads="1"/>
              </p:cNvSpPr>
              <p:nvPr/>
            </p:nvSpPr>
            <p:spPr bwMode="auto">
              <a:xfrm>
                <a:off x="43" y="1612"/>
                <a:ext cx="1834" cy="403"/>
              </a:xfrm>
              <a:prstGeom prst="rect">
                <a:avLst/>
              </a:prstGeom>
              <a:noFill/>
              <a:ln>
                <a:noFill/>
              </a:ln>
              <a:effectLst>
                <a:outerShdw dist="28398" dir="1593903" algn="ctr" rotWithShape="0">
                  <a:srgbClr val="FFFF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FR" altLang="fr-FR" b="1">
                    <a:solidFill>
                      <a:srgbClr val="000000"/>
                    </a:solidFill>
                    <a:cs typeface="Times New Roman" panose="02020603050405020304" pitchFamily="18" charset="0"/>
                  </a:rPr>
                  <a:t>Pression</a:t>
                </a:r>
                <a:endParaRPr lang="fr-FR" altLang="fr-FR">
                  <a:solidFill>
                    <a:srgbClr val="000000"/>
                  </a:solidFill>
                  <a:cs typeface="Times New Roman" panose="02020603050405020304" pitchFamily="18" charset="0"/>
                </a:endParaRPr>
              </a:p>
              <a:p>
                <a:endParaRPr lang="fr-FR" altLang="fr-FR" sz="4400"/>
              </a:p>
            </p:txBody>
          </p:sp>
          <p:sp>
            <p:nvSpPr>
              <p:cNvPr id="121908" name="Rectangle 1076"/>
              <p:cNvSpPr>
                <a:spLocks noChangeArrowheads="1"/>
              </p:cNvSpPr>
              <p:nvPr/>
            </p:nvSpPr>
            <p:spPr bwMode="auto">
              <a:xfrm>
                <a:off x="0" y="1612"/>
                <a:ext cx="1920" cy="403"/>
              </a:xfrm>
              <a:prstGeom prst="rect">
                <a:avLst/>
              </a:prstGeom>
              <a:noFill/>
              <a:ln w="7">
                <a:solidFill>
                  <a:srgbClr val="A0A0A0"/>
                </a:solidFill>
                <a:miter lim="800000"/>
                <a:headEnd/>
                <a:tailEnd/>
              </a:ln>
              <a:effectLst>
                <a:outerShdw dist="28398" dir="1593903" algn="ctr" rotWithShape="0">
                  <a:srgbClr val="FFFF00"/>
                </a:outerShdw>
              </a:effectLst>
              <a:extLst>
                <a:ext uri="{909E8E84-426E-40DD-AFC4-6F175D3DCCD1}">
                  <a14:hiddenFill xmlns:a14="http://schemas.microsoft.com/office/drawing/2010/main">
                    <a:solidFill>
                      <a:schemeClr val="accent1"/>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grpSp>
        <p:grpSp>
          <p:nvGrpSpPr>
            <p:cNvPr id="121874" name="Group 1079"/>
            <p:cNvGrpSpPr>
              <a:grpSpLocks/>
            </p:cNvGrpSpPr>
            <p:nvPr/>
          </p:nvGrpSpPr>
          <p:grpSpPr bwMode="auto">
            <a:xfrm>
              <a:off x="1920" y="1612"/>
              <a:ext cx="1920" cy="403"/>
              <a:chOff x="1920" y="1612"/>
              <a:chExt cx="1920" cy="403"/>
            </a:xfrm>
          </p:grpSpPr>
          <p:sp>
            <p:nvSpPr>
              <p:cNvPr id="121905" name="Rectangle 1041"/>
              <p:cNvSpPr>
                <a:spLocks noChangeArrowheads="1"/>
              </p:cNvSpPr>
              <p:nvPr/>
            </p:nvSpPr>
            <p:spPr bwMode="auto">
              <a:xfrm>
                <a:off x="1963" y="1612"/>
                <a:ext cx="1834" cy="403"/>
              </a:xfrm>
              <a:prstGeom prst="rect">
                <a:avLst/>
              </a:prstGeom>
              <a:noFill/>
              <a:ln>
                <a:noFill/>
              </a:ln>
              <a:effectLst>
                <a:outerShdw dist="28398" dir="1593903" algn="ctr" rotWithShape="0">
                  <a:srgbClr val="FFFF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FR" altLang="fr-FR">
                    <a:solidFill>
                      <a:srgbClr val="000000"/>
                    </a:solidFill>
                    <a:cs typeface="Times New Roman" panose="02020603050405020304" pitchFamily="18" charset="0"/>
                  </a:rPr>
                  <a:t>Augmente rapidement</a:t>
                </a:r>
              </a:p>
              <a:p>
                <a:endParaRPr lang="fr-FR" altLang="fr-FR" sz="4400"/>
              </a:p>
            </p:txBody>
          </p:sp>
          <p:sp>
            <p:nvSpPr>
              <p:cNvPr id="121906" name="Rectangle 1078"/>
              <p:cNvSpPr>
                <a:spLocks noChangeArrowheads="1"/>
              </p:cNvSpPr>
              <p:nvPr/>
            </p:nvSpPr>
            <p:spPr bwMode="auto">
              <a:xfrm>
                <a:off x="1920" y="1612"/>
                <a:ext cx="1920" cy="403"/>
              </a:xfrm>
              <a:prstGeom prst="rect">
                <a:avLst/>
              </a:prstGeom>
              <a:noFill/>
              <a:ln w="7">
                <a:solidFill>
                  <a:srgbClr val="A0A0A0"/>
                </a:solidFill>
                <a:miter lim="800000"/>
                <a:headEnd/>
                <a:tailEnd/>
              </a:ln>
              <a:effectLst>
                <a:outerShdw dist="28398" dir="1593903" algn="ctr" rotWithShape="0">
                  <a:srgbClr val="FFFF00"/>
                </a:outerShdw>
              </a:effectLst>
              <a:extLst>
                <a:ext uri="{909E8E84-426E-40DD-AFC4-6F175D3DCCD1}">
                  <a14:hiddenFill xmlns:a14="http://schemas.microsoft.com/office/drawing/2010/main">
                    <a:solidFill>
                      <a:schemeClr val="accent1"/>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grpSp>
        <p:grpSp>
          <p:nvGrpSpPr>
            <p:cNvPr id="121875" name="Group 1081"/>
            <p:cNvGrpSpPr>
              <a:grpSpLocks/>
            </p:cNvGrpSpPr>
            <p:nvPr/>
          </p:nvGrpSpPr>
          <p:grpSpPr bwMode="auto">
            <a:xfrm>
              <a:off x="3840" y="1612"/>
              <a:ext cx="1920" cy="403"/>
              <a:chOff x="3840" y="1612"/>
              <a:chExt cx="1920" cy="403"/>
            </a:xfrm>
          </p:grpSpPr>
          <p:sp>
            <p:nvSpPr>
              <p:cNvPr id="121903" name="Rectangle 1042"/>
              <p:cNvSpPr>
                <a:spLocks noChangeArrowheads="1"/>
              </p:cNvSpPr>
              <p:nvPr/>
            </p:nvSpPr>
            <p:spPr bwMode="auto">
              <a:xfrm>
                <a:off x="3883" y="1612"/>
                <a:ext cx="1834" cy="403"/>
              </a:xfrm>
              <a:prstGeom prst="rect">
                <a:avLst/>
              </a:prstGeom>
              <a:noFill/>
              <a:ln>
                <a:noFill/>
              </a:ln>
              <a:effectLst>
                <a:outerShdw dist="28398" dir="1593903" algn="ctr" rotWithShape="0">
                  <a:srgbClr val="FFFF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FR" altLang="fr-FR">
                    <a:solidFill>
                      <a:srgbClr val="000000"/>
                    </a:solidFill>
                    <a:cs typeface="Times New Roman" panose="02020603050405020304" pitchFamily="18" charset="0"/>
                  </a:rPr>
                  <a:t>Augmente lentement</a:t>
                </a:r>
              </a:p>
              <a:p>
                <a:endParaRPr lang="fr-FR" altLang="fr-FR" sz="4400"/>
              </a:p>
            </p:txBody>
          </p:sp>
          <p:sp>
            <p:nvSpPr>
              <p:cNvPr id="121904" name="Rectangle 1080"/>
              <p:cNvSpPr>
                <a:spLocks noChangeArrowheads="1"/>
              </p:cNvSpPr>
              <p:nvPr/>
            </p:nvSpPr>
            <p:spPr bwMode="auto">
              <a:xfrm>
                <a:off x="3840" y="1612"/>
                <a:ext cx="1920" cy="403"/>
              </a:xfrm>
              <a:prstGeom prst="rect">
                <a:avLst/>
              </a:prstGeom>
              <a:noFill/>
              <a:ln w="7">
                <a:solidFill>
                  <a:srgbClr val="A0A0A0"/>
                </a:solidFill>
                <a:miter lim="800000"/>
                <a:headEnd/>
                <a:tailEnd/>
              </a:ln>
              <a:effectLst>
                <a:outerShdw dist="28398" dir="1593903" algn="ctr" rotWithShape="0">
                  <a:srgbClr val="FFFF00"/>
                </a:outerShdw>
              </a:effectLst>
              <a:extLst>
                <a:ext uri="{909E8E84-426E-40DD-AFC4-6F175D3DCCD1}">
                  <a14:hiddenFill xmlns:a14="http://schemas.microsoft.com/office/drawing/2010/main">
                    <a:solidFill>
                      <a:schemeClr val="accent1"/>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grpSp>
        <p:grpSp>
          <p:nvGrpSpPr>
            <p:cNvPr id="121876" name="Group 1083"/>
            <p:cNvGrpSpPr>
              <a:grpSpLocks/>
            </p:cNvGrpSpPr>
            <p:nvPr/>
          </p:nvGrpSpPr>
          <p:grpSpPr bwMode="auto">
            <a:xfrm>
              <a:off x="0" y="2015"/>
              <a:ext cx="1920" cy="403"/>
              <a:chOff x="0" y="2015"/>
              <a:chExt cx="1920" cy="403"/>
            </a:xfrm>
          </p:grpSpPr>
          <p:sp>
            <p:nvSpPr>
              <p:cNvPr id="121901" name="Rectangle 1043"/>
              <p:cNvSpPr>
                <a:spLocks noChangeArrowheads="1"/>
              </p:cNvSpPr>
              <p:nvPr/>
            </p:nvSpPr>
            <p:spPr bwMode="auto">
              <a:xfrm>
                <a:off x="43" y="2015"/>
                <a:ext cx="1834" cy="403"/>
              </a:xfrm>
              <a:prstGeom prst="rect">
                <a:avLst/>
              </a:prstGeom>
              <a:noFill/>
              <a:ln>
                <a:noFill/>
              </a:ln>
              <a:effectLst>
                <a:outerShdw dist="28398" dir="1593903" algn="ctr" rotWithShape="0">
                  <a:srgbClr val="FFFF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FR" altLang="fr-FR" b="1">
                    <a:solidFill>
                      <a:srgbClr val="000000"/>
                    </a:solidFill>
                    <a:cs typeface="Times New Roman" panose="02020603050405020304" pitchFamily="18" charset="0"/>
                  </a:rPr>
                  <a:t>Nébulosité</a:t>
                </a:r>
                <a:endParaRPr lang="fr-FR" altLang="fr-FR">
                  <a:solidFill>
                    <a:srgbClr val="000000"/>
                  </a:solidFill>
                  <a:cs typeface="Times New Roman" panose="02020603050405020304" pitchFamily="18" charset="0"/>
                </a:endParaRPr>
              </a:p>
              <a:p>
                <a:endParaRPr lang="fr-FR" altLang="fr-FR" sz="4400"/>
              </a:p>
            </p:txBody>
          </p:sp>
          <p:sp>
            <p:nvSpPr>
              <p:cNvPr id="121902" name="Rectangle 1082"/>
              <p:cNvSpPr>
                <a:spLocks noChangeArrowheads="1"/>
              </p:cNvSpPr>
              <p:nvPr/>
            </p:nvSpPr>
            <p:spPr bwMode="auto">
              <a:xfrm>
                <a:off x="0" y="2015"/>
                <a:ext cx="1920" cy="403"/>
              </a:xfrm>
              <a:prstGeom prst="rect">
                <a:avLst/>
              </a:prstGeom>
              <a:noFill/>
              <a:ln w="7">
                <a:solidFill>
                  <a:srgbClr val="A0A0A0"/>
                </a:solidFill>
                <a:miter lim="800000"/>
                <a:headEnd/>
                <a:tailEnd/>
              </a:ln>
              <a:effectLst>
                <a:outerShdw dist="28398" dir="1593903" algn="ctr" rotWithShape="0">
                  <a:srgbClr val="FFFF00"/>
                </a:outerShdw>
              </a:effectLst>
              <a:extLst>
                <a:ext uri="{909E8E84-426E-40DD-AFC4-6F175D3DCCD1}">
                  <a14:hiddenFill xmlns:a14="http://schemas.microsoft.com/office/drawing/2010/main">
                    <a:solidFill>
                      <a:schemeClr val="accent1"/>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grpSp>
        <p:grpSp>
          <p:nvGrpSpPr>
            <p:cNvPr id="121877" name="Group 1085"/>
            <p:cNvGrpSpPr>
              <a:grpSpLocks/>
            </p:cNvGrpSpPr>
            <p:nvPr/>
          </p:nvGrpSpPr>
          <p:grpSpPr bwMode="auto">
            <a:xfrm>
              <a:off x="1920" y="2015"/>
              <a:ext cx="1920" cy="403"/>
              <a:chOff x="1920" y="2015"/>
              <a:chExt cx="1920" cy="403"/>
            </a:xfrm>
          </p:grpSpPr>
          <p:sp>
            <p:nvSpPr>
              <p:cNvPr id="121899" name="Rectangle 1044"/>
              <p:cNvSpPr>
                <a:spLocks noChangeArrowheads="1"/>
              </p:cNvSpPr>
              <p:nvPr/>
            </p:nvSpPr>
            <p:spPr bwMode="auto">
              <a:xfrm>
                <a:off x="1963" y="2015"/>
                <a:ext cx="1834" cy="403"/>
              </a:xfrm>
              <a:prstGeom prst="rect">
                <a:avLst/>
              </a:prstGeom>
              <a:noFill/>
              <a:ln>
                <a:noFill/>
              </a:ln>
              <a:effectLst>
                <a:outerShdw dist="28398" dir="1593903" algn="ctr" rotWithShape="0">
                  <a:srgbClr val="FFFF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GB" altLang="fr-FR">
                    <a:solidFill>
                      <a:srgbClr val="000000"/>
                    </a:solidFill>
                    <a:cs typeface="Times New Roman" panose="02020603050405020304" pitchFamily="18" charset="0"/>
                  </a:rPr>
                  <a:t>St, Cu, Sc, Cb</a:t>
                </a:r>
                <a:endParaRPr lang="fr-FR" altLang="fr-FR">
                  <a:solidFill>
                    <a:srgbClr val="000000"/>
                  </a:solidFill>
                  <a:cs typeface="Times New Roman" panose="02020603050405020304" pitchFamily="18" charset="0"/>
                </a:endParaRPr>
              </a:p>
              <a:p>
                <a:endParaRPr lang="fr-FR" altLang="fr-FR" sz="4400"/>
              </a:p>
            </p:txBody>
          </p:sp>
          <p:sp>
            <p:nvSpPr>
              <p:cNvPr id="121900" name="Rectangle 1084"/>
              <p:cNvSpPr>
                <a:spLocks noChangeArrowheads="1"/>
              </p:cNvSpPr>
              <p:nvPr/>
            </p:nvSpPr>
            <p:spPr bwMode="auto">
              <a:xfrm>
                <a:off x="1920" y="2015"/>
                <a:ext cx="1920" cy="403"/>
              </a:xfrm>
              <a:prstGeom prst="rect">
                <a:avLst/>
              </a:prstGeom>
              <a:noFill/>
              <a:ln w="7">
                <a:solidFill>
                  <a:srgbClr val="A0A0A0"/>
                </a:solidFill>
                <a:miter lim="800000"/>
                <a:headEnd/>
                <a:tailEnd/>
              </a:ln>
              <a:effectLst>
                <a:outerShdw dist="28398" dir="1593903" algn="ctr" rotWithShape="0">
                  <a:srgbClr val="FFFF00"/>
                </a:outerShdw>
              </a:effectLst>
              <a:extLst>
                <a:ext uri="{909E8E84-426E-40DD-AFC4-6F175D3DCCD1}">
                  <a14:hiddenFill xmlns:a14="http://schemas.microsoft.com/office/drawing/2010/main">
                    <a:solidFill>
                      <a:schemeClr val="accent1"/>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grpSp>
        <p:grpSp>
          <p:nvGrpSpPr>
            <p:cNvPr id="121878" name="Group 1087"/>
            <p:cNvGrpSpPr>
              <a:grpSpLocks/>
            </p:cNvGrpSpPr>
            <p:nvPr/>
          </p:nvGrpSpPr>
          <p:grpSpPr bwMode="auto">
            <a:xfrm>
              <a:off x="3840" y="2015"/>
              <a:ext cx="1920" cy="403"/>
              <a:chOff x="3840" y="2015"/>
              <a:chExt cx="1920" cy="403"/>
            </a:xfrm>
          </p:grpSpPr>
          <p:sp>
            <p:nvSpPr>
              <p:cNvPr id="121897" name="Rectangle 1045"/>
              <p:cNvSpPr>
                <a:spLocks noChangeArrowheads="1"/>
              </p:cNvSpPr>
              <p:nvPr/>
            </p:nvSpPr>
            <p:spPr bwMode="auto">
              <a:xfrm>
                <a:off x="3883" y="2015"/>
                <a:ext cx="1834" cy="403"/>
              </a:xfrm>
              <a:prstGeom prst="rect">
                <a:avLst/>
              </a:prstGeom>
              <a:noFill/>
              <a:ln>
                <a:noFill/>
              </a:ln>
              <a:effectLst>
                <a:outerShdw dist="28398" dir="1593903" algn="ctr" rotWithShape="0">
                  <a:srgbClr val="FFFF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FR" altLang="fr-FR">
                    <a:solidFill>
                      <a:srgbClr val="000000"/>
                    </a:solidFill>
                    <a:cs typeface="Times New Roman" panose="02020603050405020304" pitchFamily="18" charset="0"/>
                  </a:rPr>
                  <a:t>Cu</a:t>
                </a:r>
              </a:p>
              <a:p>
                <a:endParaRPr lang="fr-FR" altLang="fr-FR" sz="4400"/>
              </a:p>
            </p:txBody>
          </p:sp>
          <p:sp>
            <p:nvSpPr>
              <p:cNvPr id="121898" name="Rectangle 1086"/>
              <p:cNvSpPr>
                <a:spLocks noChangeArrowheads="1"/>
              </p:cNvSpPr>
              <p:nvPr/>
            </p:nvSpPr>
            <p:spPr bwMode="auto">
              <a:xfrm>
                <a:off x="3840" y="2015"/>
                <a:ext cx="1920" cy="403"/>
              </a:xfrm>
              <a:prstGeom prst="rect">
                <a:avLst/>
              </a:prstGeom>
              <a:noFill/>
              <a:ln w="7">
                <a:solidFill>
                  <a:srgbClr val="A0A0A0"/>
                </a:solidFill>
                <a:miter lim="800000"/>
                <a:headEnd/>
                <a:tailEnd/>
              </a:ln>
              <a:effectLst>
                <a:outerShdw dist="28398" dir="1593903" algn="ctr" rotWithShape="0">
                  <a:srgbClr val="FFFF00"/>
                </a:outerShdw>
              </a:effectLst>
              <a:extLst>
                <a:ext uri="{909E8E84-426E-40DD-AFC4-6F175D3DCCD1}">
                  <a14:hiddenFill xmlns:a14="http://schemas.microsoft.com/office/drawing/2010/main">
                    <a:solidFill>
                      <a:schemeClr val="accent1"/>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grpSp>
        <p:grpSp>
          <p:nvGrpSpPr>
            <p:cNvPr id="121879" name="Group 1089"/>
            <p:cNvGrpSpPr>
              <a:grpSpLocks/>
            </p:cNvGrpSpPr>
            <p:nvPr/>
          </p:nvGrpSpPr>
          <p:grpSpPr bwMode="auto">
            <a:xfrm>
              <a:off x="0" y="2418"/>
              <a:ext cx="1920" cy="403"/>
              <a:chOff x="0" y="2418"/>
              <a:chExt cx="1920" cy="403"/>
            </a:xfrm>
          </p:grpSpPr>
          <p:sp>
            <p:nvSpPr>
              <p:cNvPr id="121895" name="Rectangle 1046"/>
              <p:cNvSpPr>
                <a:spLocks noChangeArrowheads="1"/>
              </p:cNvSpPr>
              <p:nvPr/>
            </p:nvSpPr>
            <p:spPr bwMode="auto">
              <a:xfrm>
                <a:off x="43" y="2418"/>
                <a:ext cx="1834" cy="403"/>
              </a:xfrm>
              <a:prstGeom prst="rect">
                <a:avLst/>
              </a:prstGeom>
              <a:noFill/>
              <a:ln>
                <a:noFill/>
              </a:ln>
              <a:effectLst>
                <a:outerShdw dist="28398" dir="1593903" algn="ctr" rotWithShape="0">
                  <a:srgbClr val="FFFF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FR" altLang="fr-FR" b="1">
                    <a:solidFill>
                      <a:srgbClr val="000000"/>
                    </a:solidFill>
                    <a:cs typeface="Times New Roman" panose="02020603050405020304" pitchFamily="18" charset="0"/>
                  </a:rPr>
                  <a:t>Précipitations</a:t>
                </a:r>
                <a:endParaRPr lang="fr-FR" altLang="fr-FR">
                  <a:solidFill>
                    <a:srgbClr val="000000"/>
                  </a:solidFill>
                  <a:cs typeface="Times New Roman" panose="02020603050405020304" pitchFamily="18" charset="0"/>
                </a:endParaRPr>
              </a:p>
              <a:p>
                <a:endParaRPr lang="fr-FR" altLang="fr-FR" sz="4400"/>
              </a:p>
            </p:txBody>
          </p:sp>
          <p:sp>
            <p:nvSpPr>
              <p:cNvPr id="121896" name="Rectangle 1088"/>
              <p:cNvSpPr>
                <a:spLocks noChangeArrowheads="1"/>
              </p:cNvSpPr>
              <p:nvPr/>
            </p:nvSpPr>
            <p:spPr bwMode="auto">
              <a:xfrm>
                <a:off x="0" y="2418"/>
                <a:ext cx="1920" cy="403"/>
              </a:xfrm>
              <a:prstGeom prst="rect">
                <a:avLst/>
              </a:prstGeom>
              <a:noFill/>
              <a:ln w="7">
                <a:solidFill>
                  <a:srgbClr val="A0A0A0"/>
                </a:solidFill>
                <a:miter lim="800000"/>
                <a:headEnd/>
                <a:tailEnd/>
              </a:ln>
              <a:effectLst>
                <a:outerShdw dist="28398" dir="1593903" algn="ctr" rotWithShape="0">
                  <a:srgbClr val="FFFF00"/>
                </a:outerShdw>
              </a:effectLst>
              <a:extLst>
                <a:ext uri="{909E8E84-426E-40DD-AFC4-6F175D3DCCD1}">
                  <a14:hiddenFill xmlns:a14="http://schemas.microsoft.com/office/drawing/2010/main">
                    <a:solidFill>
                      <a:schemeClr val="accent1"/>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grpSp>
        <p:grpSp>
          <p:nvGrpSpPr>
            <p:cNvPr id="121880" name="Group 1091"/>
            <p:cNvGrpSpPr>
              <a:grpSpLocks/>
            </p:cNvGrpSpPr>
            <p:nvPr/>
          </p:nvGrpSpPr>
          <p:grpSpPr bwMode="auto">
            <a:xfrm>
              <a:off x="1920" y="2418"/>
              <a:ext cx="1920" cy="403"/>
              <a:chOff x="1920" y="2418"/>
              <a:chExt cx="1920" cy="403"/>
            </a:xfrm>
          </p:grpSpPr>
          <p:sp>
            <p:nvSpPr>
              <p:cNvPr id="121893" name="Rectangle 1047"/>
              <p:cNvSpPr>
                <a:spLocks noChangeArrowheads="1"/>
              </p:cNvSpPr>
              <p:nvPr/>
            </p:nvSpPr>
            <p:spPr bwMode="auto">
              <a:xfrm>
                <a:off x="1963" y="2418"/>
                <a:ext cx="1834" cy="403"/>
              </a:xfrm>
              <a:prstGeom prst="rect">
                <a:avLst/>
              </a:prstGeom>
              <a:noFill/>
              <a:ln>
                <a:noFill/>
              </a:ln>
              <a:effectLst>
                <a:outerShdw dist="28398" dir="1593903" algn="ctr" rotWithShape="0">
                  <a:srgbClr val="FFFF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FR" altLang="fr-FR">
                    <a:solidFill>
                      <a:srgbClr val="000000"/>
                    </a:solidFill>
                    <a:cs typeface="Times New Roman" panose="02020603050405020304" pitchFamily="18" charset="0"/>
                  </a:rPr>
                  <a:t>Averses et orages</a:t>
                </a:r>
              </a:p>
              <a:p>
                <a:endParaRPr lang="fr-FR" altLang="fr-FR" sz="4400"/>
              </a:p>
            </p:txBody>
          </p:sp>
          <p:sp>
            <p:nvSpPr>
              <p:cNvPr id="121894" name="Rectangle 1090"/>
              <p:cNvSpPr>
                <a:spLocks noChangeArrowheads="1"/>
              </p:cNvSpPr>
              <p:nvPr/>
            </p:nvSpPr>
            <p:spPr bwMode="auto">
              <a:xfrm>
                <a:off x="1920" y="2418"/>
                <a:ext cx="1920" cy="403"/>
              </a:xfrm>
              <a:prstGeom prst="rect">
                <a:avLst/>
              </a:prstGeom>
              <a:noFill/>
              <a:ln w="7">
                <a:solidFill>
                  <a:srgbClr val="A0A0A0"/>
                </a:solidFill>
                <a:miter lim="800000"/>
                <a:headEnd/>
                <a:tailEnd/>
              </a:ln>
              <a:effectLst>
                <a:outerShdw dist="28398" dir="1593903" algn="ctr" rotWithShape="0">
                  <a:srgbClr val="FFFF00"/>
                </a:outerShdw>
              </a:effectLst>
              <a:extLst>
                <a:ext uri="{909E8E84-426E-40DD-AFC4-6F175D3DCCD1}">
                  <a14:hiddenFill xmlns:a14="http://schemas.microsoft.com/office/drawing/2010/main">
                    <a:solidFill>
                      <a:schemeClr val="accent1"/>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grpSp>
        <p:grpSp>
          <p:nvGrpSpPr>
            <p:cNvPr id="121881" name="Group 1093"/>
            <p:cNvGrpSpPr>
              <a:grpSpLocks/>
            </p:cNvGrpSpPr>
            <p:nvPr/>
          </p:nvGrpSpPr>
          <p:grpSpPr bwMode="auto">
            <a:xfrm>
              <a:off x="3840" y="2418"/>
              <a:ext cx="1920" cy="403"/>
              <a:chOff x="3840" y="2418"/>
              <a:chExt cx="1920" cy="403"/>
            </a:xfrm>
          </p:grpSpPr>
          <p:sp>
            <p:nvSpPr>
              <p:cNvPr id="121891" name="Rectangle 1048"/>
              <p:cNvSpPr>
                <a:spLocks noChangeArrowheads="1"/>
              </p:cNvSpPr>
              <p:nvPr/>
            </p:nvSpPr>
            <p:spPr bwMode="auto">
              <a:xfrm>
                <a:off x="3883" y="2418"/>
                <a:ext cx="1834" cy="403"/>
              </a:xfrm>
              <a:prstGeom prst="rect">
                <a:avLst/>
              </a:prstGeom>
              <a:noFill/>
              <a:ln>
                <a:noFill/>
              </a:ln>
              <a:effectLst>
                <a:outerShdw dist="28398" dir="1593903" algn="ctr" rotWithShape="0">
                  <a:srgbClr val="FFFF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FR" altLang="fr-FR">
                    <a:solidFill>
                      <a:srgbClr val="000000"/>
                    </a:solidFill>
                    <a:cs typeface="Times New Roman" panose="02020603050405020304" pitchFamily="18" charset="0"/>
                  </a:rPr>
                  <a:t>Averses</a:t>
                </a:r>
              </a:p>
              <a:p>
                <a:endParaRPr lang="fr-FR" altLang="fr-FR" sz="4400"/>
              </a:p>
            </p:txBody>
          </p:sp>
          <p:sp>
            <p:nvSpPr>
              <p:cNvPr id="121892" name="Rectangle 1092"/>
              <p:cNvSpPr>
                <a:spLocks noChangeArrowheads="1"/>
              </p:cNvSpPr>
              <p:nvPr/>
            </p:nvSpPr>
            <p:spPr bwMode="auto">
              <a:xfrm>
                <a:off x="3840" y="2418"/>
                <a:ext cx="1920" cy="403"/>
              </a:xfrm>
              <a:prstGeom prst="rect">
                <a:avLst/>
              </a:prstGeom>
              <a:noFill/>
              <a:ln w="7">
                <a:solidFill>
                  <a:srgbClr val="A0A0A0"/>
                </a:solidFill>
                <a:miter lim="800000"/>
                <a:headEnd/>
                <a:tailEnd/>
              </a:ln>
              <a:effectLst>
                <a:outerShdw dist="28398" dir="1593903" algn="ctr" rotWithShape="0">
                  <a:srgbClr val="FFFF00"/>
                </a:outerShdw>
              </a:effectLst>
              <a:extLst>
                <a:ext uri="{909E8E84-426E-40DD-AFC4-6F175D3DCCD1}">
                  <a14:hiddenFill xmlns:a14="http://schemas.microsoft.com/office/drawing/2010/main">
                    <a:solidFill>
                      <a:schemeClr val="accent1"/>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grpSp>
        <p:grpSp>
          <p:nvGrpSpPr>
            <p:cNvPr id="121882" name="Group 1095"/>
            <p:cNvGrpSpPr>
              <a:grpSpLocks/>
            </p:cNvGrpSpPr>
            <p:nvPr/>
          </p:nvGrpSpPr>
          <p:grpSpPr bwMode="auto">
            <a:xfrm>
              <a:off x="0" y="2821"/>
              <a:ext cx="1920" cy="403"/>
              <a:chOff x="0" y="2821"/>
              <a:chExt cx="1920" cy="403"/>
            </a:xfrm>
          </p:grpSpPr>
          <p:sp>
            <p:nvSpPr>
              <p:cNvPr id="121889" name="Rectangle 1049"/>
              <p:cNvSpPr>
                <a:spLocks noChangeArrowheads="1"/>
              </p:cNvSpPr>
              <p:nvPr/>
            </p:nvSpPr>
            <p:spPr bwMode="auto">
              <a:xfrm>
                <a:off x="43" y="2821"/>
                <a:ext cx="1834" cy="403"/>
              </a:xfrm>
              <a:prstGeom prst="rect">
                <a:avLst/>
              </a:prstGeom>
              <a:noFill/>
              <a:ln>
                <a:noFill/>
              </a:ln>
              <a:effectLst>
                <a:outerShdw dist="28398" dir="1593903" algn="ctr" rotWithShape="0">
                  <a:srgbClr val="FFFF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FR" altLang="fr-FR" b="1">
                    <a:solidFill>
                      <a:srgbClr val="000000"/>
                    </a:solidFill>
                    <a:cs typeface="Times New Roman" panose="02020603050405020304" pitchFamily="18" charset="0"/>
                  </a:rPr>
                  <a:t>Visibilité</a:t>
                </a:r>
                <a:endParaRPr lang="fr-FR" altLang="fr-FR">
                  <a:solidFill>
                    <a:srgbClr val="000000"/>
                  </a:solidFill>
                  <a:cs typeface="Times New Roman" panose="02020603050405020304" pitchFamily="18" charset="0"/>
                </a:endParaRPr>
              </a:p>
              <a:p>
                <a:endParaRPr lang="fr-FR" altLang="fr-FR" sz="4400"/>
              </a:p>
            </p:txBody>
          </p:sp>
          <p:sp>
            <p:nvSpPr>
              <p:cNvPr id="121890" name="Rectangle 1094"/>
              <p:cNvSpPr>
                <a:spLocks noChangeArrowheads="1"/>
              </p:cNvSpPr>
              <p:nvPr/>
            </p:nvSpPr>
            <p:spPr bwMode="auto">
              <a:xfrm>
                <a:off x="0" y="2821"/>
                <a:ext cx="1920" cy="403"/>
              </a:xfrm>
              <a:prstGeom prst="rect">
                <a:avLst/>
              </a:prstGeom>
              <a:noFill/>
              <a:ln w="7">
                <a:solidFill>
                  <a:srgbClr val="A0A0A0"/>
                </a:solidFill>
                <a:miter lim="800000"/>
                <a:headEnd/>
                <a:tailEnd/>
              </a:ln>
              <a:effectLst>
                <a:outerShdw dist="28398" dir="1593903" algn="ctr" rotWithShape="0">
                  <a:srgbClr val="FFFF00"/>
                </a:outerShdw>
              </a:effectLst>
              <a:extLst>
                <a:ext uri="{909E8E84-426E-40DD-AFC4-6F175D3DCCD1}">
                  <a14:hiddenFill xmlns:a14="http://schemas.microsoft.com/office/drawing/2010/main">
                    <a:solidFill>
                      <a:schemeClr val="accent1"/>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grpSp>
        <p:grpSp>
          <p:nvGrpSpPr>
            <p:cNvPr id="121883" name="Group 1097"/>
            <p:cNvGrpSpPr>
              <a:grpSpLocks/>
            </p:cNvGrpSpPr>
            <p:nvPr/>
          </p:nvGrpSpPr>
          <p:grpSpPr bwMode="auto">
            <a:xfrm>
              <a:off x="1920" y="2821"/>
              <a:ext cx="1920" cy="403"/>
              <a:chOff x="1920" y="2821"/>
              <a:chExt cx="1920" cy="403"/>
            </a:xfrm>
          </p:grpSpPr>
          <p:sp>
            <p:nvSpPr>
              <p:cNvPr id="121887" name="Rectangle 1050"/>
              <p:cNvSpPr>
                <a:spLocks noChangeArrowheads="1"/>
              </p:cNvSpPr>
              <p:nvPr/>
            </p:nvSpPr>
            <p:spPr bwMode="auto">
              <a:xfrm>
                <a:off x="1963" y="2821"/>
                <a:ext cx="1834" cy="403"/>
              </a:xfrm>
              <a:prstGeom prst="rect">
                <a:avLst/>
              </a:prstGeom>
              <a:noFill/>
              <a:ln>
                <a:noFill/>
              </a:ln>
              <a:effectLst>
                <a:outerShdw dist="28398" dir="1593903" algn="ctr" rotWithShape="0">
                  <a:srgbClr val="FFFF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FR" altLang="fr-FR">
                    <a:solidFill>
                      <a:srgbClr val="000000"/>
                    </a:solidFill>
                    <a:cs typeface="Times New Roman" panose="02020603050405020304" pitchFamily="18" charset="0"/>
                  </a:rPr>
                  <a:t>Assez bonne</a:t>
                </a:r>
                <a:endParaRPr lang="fr-FR" altLang="fr-FR" sz="4400"/>
              </a:p>
            </p:txBody>
          </p:sp>
          <p:sp>
            <p:nvSpPr>
              <p:cNvPr id="121888" name="Rectangle 1096"/>
              <p:cNvSpPr>
                <a:spLocks noChangeArrowheads="1"/>
              </p:cNvSpPr>
              <p:nvPr/>
            </p:nvSpPr>
            <p:spPr bwMode="auto">
              <a:xfrm>
                <a:off x="1920" y="2821"/>
                <a:ext cx="1920" cy="403"/>
              </a:xfrm>
              <a:prstGeom prst="rect">
                <a:avLst/>
              </a:prstGeom>
              <a:noFill/>
              <a:ln w="7">
                <a:solidFill>
                  <a:srgbClr val="A0A0A0"/>
                </a:solidFill>
                <a:miter lim="800000"/>
                <a:headEnd/>
                <a:tailEnd/>
              </a:ln>
              <a:effectLst>
                <a:outerShdw dist="28398" dir="1593903" algn="ctr" rotWithShape="0">
                  <a:srgbClr val="FFFF00"/>
                </a:outerShdw>
              </a:effectLst>
              <a:extLst>
                <a:ext uri="{909E8E84-426E-40DD-AFC4-6F175D3DCCD1}">
                  <a14:hiddenFill xmlns:a14="http://schemas.microsoft.com/office/drawing/2010/main">
                    <a:solidFill>
                      <a:schemeClr val="accent1"/>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grpSp>
        <p:grpSp>
          <p:nvGrpSpPr>
            <p:cNvPr id="121884" name="Group 1099"/>
            <p:cNvGrpSpPr>
              <a:grpSpLocks/>
            </p:cNvGrpSpPr>
            <p:nvPr/>
          </p:nvGrpSpPr>
          <p:grpSpPr bwMode="auto">
            <a:xfrm>
              <a:off x="3840" y="2821"/>
              <a:ext cx="1920" cy="403"/>
              <a:chOff x="3840" y="2821"/>
              <a:chExt cx="1920" cy="403"/>
            </a:xfrm>
          </p:grpSpPr>
          <p:sp>
            <p:nvSpPr>
              <p:cNvPr id="121885" name="Rectangle 1051"/>
              <p:cNvSpPr>
                <a:spLocks noChangeArrowheads="1"/>
              </p:cNvSpPr>
              <p:nvPr/>
            </p:nvSpPr>
            <p:spPr bwMode="auto">
              <a:xfrm>
                <a:off x="3883" y="2821"/>
                <a:ext cx="1834" cy="403"/>
              </a:xfrm>
              <a:prstGeom prst="rect">
                <a:avLst/>
              </a:prstGeom>
              <a:noFill/>
              <a:ln>
                <a:noFill/>
              </a:ln>
              <a:effectLst>
                <a:outerShdw dist="28398" dir="1593903" algn="ctr" rotWithShape="0">
                  <a:srgbClr val="FFFF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FR" altLang="fr-FR">
                    <a:solidFill>
                      <a:srgbClr val="000000"/>
                    </a:solidFill>
                    <a:cs typeface="Times New Roman" panose="02020603050405020304" pitchFamily="18" charset="0"/>
                  </a:rPr>
                  <a:t>Bonne</a:t>
                </a:r>
              </a:p>
              <a:p>
                <a:endParaRPr lang="fr-FR" altLang="fr-FR" sz="4400"/>
              </a:p>
            </p:txBody>
          </p:sp>
          <p:sp>
            <p:nvSpPr>
              <p:cNvPr id="121886" name="Rectangle 1098"/>
              <p:cNvSpPr>
                <a:spLocks noChangeArrowheads="1"/>
              </p:cNvSpPr>
              <p:nvPr/>
            </p:nvSpPr>
            <p:spPr bwMode="auto">
              <a:xfrm>
                <a:off x="3840" y="2821"/>
                <a:ext cx="1920" cy="403"/>
              </a:xfrm>
              <a:prstGeom prst="rect">
                <a:avLst/>
              </a:prstGeom>
              <a:noFill/>
              <a:ln w="7">
                <a:solidFill>
                  <a:srgbClr val="A0A0A0"/>
                </a:solidFill>
                <a:miter lim="800000"/>
                <a:headEnd/>
                <a:tailEnd/>
              </a:ln>
              <a:effectLst>
                <a:outerShdw dist="28398" dir="1593903" algn="ctr" rotWithShape="0">
                  <a:srgbClr val="FFFF00"/>
                </a:outerShdw>
              </a:effectLst>
              <a:extLst>
                <a:ext uri="{909E8E84-426E-40DD-AFC4-6F175D3DCCD1}">
                  <a14:hiddenFill xmlns:a14="http://schemas.microsoft.com/office/drawing/2010/main">
                    <a:solidFill>
                      <a:schemeClr val="accent1"/>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fr-FR"/>
              </a:p>
            </p:txBody>
          </p:sp>
        </p:grpSp>
      </p:grpSp>
    </p:spTree>
    <p:extLst>
      <p:ext uri="{BB962C8B-B14F-4D97-AF65-F5344CB8AC3E}">
        <p14:creationId xmlns:p14="http://schemas.microsoft.com/office/powerpoint/2010/main" val="422120188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0530" name="Rectangle 1026"/>
          <p:cNvSpPr>
            <a:spLocks noGrp="1" noChangeArrowheads="1"/>
          </p:cNvSpPr>
          <p:nvPr>
            <p:ph type="title"/>
          </p:nvPr>
        </p:nvSpPr>
        <p:spPr>
          <a:xfrm>
            <a:off x="1752600" y="228600"/>
            <a:ext cx="8686800" cy="914400"/>
          </a:xfrm>
          <a:effectLst>
            <a:outerShdw dist="28398" dir="1593903" algn="ctr" rotWithShape="0">
              <a:srgbClr val="FFFF00"/>
            </a:outerShdw>
          </a:effectLst>
        </p:spPr>
        <p:txBody>
          <a:bodyPr>
            <a:normAutofit fontScale="90000"/>
          </a:bodyPr>
          <a:lstStyle/>
          <a:p>
            <a:pPr eaLnBrk="1" hangingPunct="1"/>
            <a:r>
              <a:rPr lang="fr-FR" altLang="fr-FR" sz="3200" dirty="0" smtClean="0"/>
              <a:t>Bonus :</a:t>
            </a:r>
            <a:r>
              <a:rPr lang="fr-FR" altLang="fr-FR" sz="3200" dirty="0" smtClean="0"/>
              <a:t> </a:t>
            </a:r>
            <a:r>
              <a:rPr lang="fr-FR" altLang="fr-FR" sz="3200" dirty="0"/>
              <a:t>Les phénomènes dangereux pour les aéronefs</a:t>
            </a:r>
            <a:br>
              <a:rPr lang="fr-FR" altLang="fr-FR" sz="3200" dirty="0"/>
            </a:br>
            <a:r>
              <a:rPr lang="fr-FR" altLang="fr-FR" sz="3200" dirty="0"/>
              <a:t>5. L’orage</a:t>
            </a:r>
          </a:p>
        </p:txBody>
      </p:sp>
      <p:sp>
        <p:nvSpPr>
          <p:cNvPr id="168963" name="Rectangle 1027"/>
          <p:cNvSpPr>
            <a:spLocks noGrp="1" noChangeArrowheads="1"/>
          </p:cNvSpPr>
          <p:nvPr>
            <p:ph type="body" idx="1"/>
          </p:nvPr>
        </p:nvSpPr>
        <p:spPr>
          <a:xfrm>
            <a:off x="1676400" y="1676400"/>
            <a:ext cx="4343400" cy="4724400"/>
          </a:xfrm>
          <a:effectLst>
            <a:outerShdw dist="28398" dir="1593903" algn="ctr" rotWithShape="0">
              <a:srgbClr val="FFFF00"/>
            </a:outerShdw>
          </a:effectLst>
        </p:spPr>
        <p:txBody>
          <a:bodyPr/>
          <a:lstStyle/>
          <a:p>
            <a:pPr eaLnBrk="1" hangingPunct="1"/>
            <a:r>
              <a:rPr lang="fr-FR" altLang="fr-FR" b="1" smtClean="0">
                <a:solidFill>
                  <a:srgbClr val="000000"/>
                </a:solidFill>
                <a:cs typeface="Times New Roman" panose="02020603050405020304" pitchFamily="18" charset="0"/>
              </a:rPr>
              <a:t>Les orages se forment au sein des cumulonimbus</a:t>
            </a:r>
            <a:r>
              <a:rPr lang="fr-FR" altLang="fr-FR" smtClean="0">
                <a:solidFill>
                  <a:srgbClr val="000000"/>
                </a:solidFill>
                <a:cs typeface="Times New Roman" panose="02020603050405020304" pitchFamily="18" charset="0"/>
              </a:rPr>
              <a:t>. </a:t>
            </a:r>
          </a:p>
          <a:p>
            <a:pPr eaLnBrk="1" hangingPunct="1"/>
            <a:r>
              <a:rPr lang="fr-FR" altLang="fr-FR" smtClean="0">
                <a:solidFill>
                  <a:srgbClr val="000000"/>
                </a:solidFill>
                <a:cs typeface="Times New Roman" panose="02020603050405020304" pitchFamily="18" charset="0"/>
              </a:rPr>
              <a:t>Ces nuages à très grand développement vertical résultent de mouvements de convection très puissants. </a:t>
            </a:r>
          </a:p>
        </p:txBody>
      </p:sp>
      <p:pic>
        <p:nvPicPr>
          <p:cNvPr id="150532" name="Picture 1030"/>
          <p:cNvPicPr>
            <a:picLocks noChangeAspect="1" noChangeArrowheads="1"/>
          </p:cNvPicPr>
          <p:nvPr/>
        </p:nvPicPr>
        <p:blipFill>
          <a:blip r:embed="rId2">
            <a:extLst>
              <a:ext uri="{28A0092B-C50C-407E-A947-70E740481C1C}">
                <a14:useLocalDpi xmlns:a14="http://schemas.microsoft.com/office/drawing/2010/main" val="0"/>
              </a:ext>
            </a:extLst>
          </a:blip>
          <a:srcRect l="-1616" t="-1237" r="-1616" b="-1237"/>
          <a:stretch>
            <a:fillRect/>
          </a:stretch>
        </p:blipFill>
        <p:spPr bwMode="auto">
          <a:xfrm>
            <a:off x="6216650" y="1143000"/>
            <a:ext cx="429895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3752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8963">
                                            <p:txEl>
                                              <p:pRg st="0" end="0"/>
                                            </p:txEl>
                                          </p:spTgt>
                                        </p:tgtEl>
                                        <p:attrNameLst>
                                          <p:attrName>style.visibility</p:attrName>
                                        </p:attrNameLst>
                                      </p:cBhvr>
                                      <p:to>
                                        <p:strVal val="visible"/>
                                      </p:to>
                                    </p:set>
                                    <p:anim calcmode="lin" valueType="num">
                                      <p:cBhvr additive="base">
                                        <p:cTn id="7" dur="500" fill="hold"/>
                                        <p:tgtEl>
                                          <p:spTgt spid="1689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89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8963">
                                            <p:txEl>
                                              <p:pRg st="1" end="1"/>
                                            </p:txEl>
                                          </p:spTgt>
                                        </p:tgtEl>
                                        <p:attrNameLst>
                                          <p:attrName>style.visibility</p:attrName>
                                        </p:attrNameLst>
                                      </p:cBhvr>
                                      <p:to>
                                        <p:strVal val="visible"/>
                                      </p:to>
                                    </p:set>
                                    <p:anim calcmode="lin" valueType="num">
                                      <p:cBhvr additive="base">
                                        <p:cTn id="13" dur="500" fill="hold"/>
                                        <p:tgtEl>
                                          <p:spTgt spid="16896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6896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3" grpId="0" build="p"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1752600" y="228600"/>
            <a:ext cx="8686800" cy="914400"/>
          </a:xfrm>
          <a:effectLst>
            <a:outerShdw dist="28398" dir="1593903" algn="ctr" rotWithShape="0">
              <a:srgbClr val="FFFF00"/>
            </a:outerShdw>
          </a:effectLst>
        </p:spPr>
        <p:txBody>
          <a:bodyPr>
            <a:normAutofit fontScale="90000"/>
          </a:bodyPr>
          <a:lstStyle/>
          <a:p>
            <a:pPr eaLnBrk="1" hangingPunct="1"/>
            <a:r>
              <a:rPr lang="fr-FR" altLang="fr-FR" sz="3200" dirty="0" smtClean="0"/>
              <a:t>Bonus :</a:t>
            </a:r>
            <a:r>
              <a:rPr lang="fr-FR" altLang="fr-FR" sz="3200" dirty="0" smtClean="0"/>
              <a:t> </a:t>
            </a:r>
            <a:r>
              <a:rPr lang="fr-FR" altLang="fr-FR" sz="3200" dirty="0"/>
              <a:t>Les phénomènes dangereux pour les aéronefs</a:t>
            </a:r>
            <a:br>
              <a:rPr lang="fr-FR" altLang="fr-FR" sz="3200" dirty="0"/>
            </a:br>
            <a:r>
              <a:rPr lang="fr-FR" altLang="fr-FR" sz="3200" dirty="0"/>
              <a:t>5. L’orage</a:t>
            </a:r>
          </a:p>
        </p:txBody>
      </p:sp>
      <p:sp>
        <p:nvSpPr>
          <p:cNvPr id="192515" name="Rectangle 3"/>
          <p:cNvSpPr>
            <a:spLocks noGrp="1" noChangeArrowheads="1"/>
          </p:cNvSpPr>
          <p:nvPr>
            <p:ph type="body" idx="1"/>
          </p:nvPr>
        </p:nvSpPr>
        <p:spPr>
          <a:xfrm>
            <a:off x="1905000" y="1676400"/>
            <a:ext cx="8382000" cy="4724400"/>
          </a:xfrm>
          <a:effectLst>
            <a:outerShdw dist="28398" dir="1593903" algn="ctr" rotWithShape="0">
              <a:srgbClr val="FFFF00"/>
            </a:outerShdw>
          </a:effectLst>
        </p:spPr>
        <p:txBody>
          <a:bodyPr/>
          <a:lstStyle/>
          <a:p>
            <a:pPr eaLnBrk="1" hangingPunct="1"/>
            <a:r>
              <a:rPr lang="fr-FR" altLang="fr-FR" smtClean="0">
                <a:solidFill>
                  <a:srgbClr val="000000"/>
                </a:solidFill>
                <a:cs typeface="Times New Roman" panose="02020603050405020304" pitchFamily="18" charset="0"/>
              </a:rPr>
              <a:t>Ils peuvent se développer sous le fait d’un très grand échauffement du sol les journées d’été. Ils sont alors </a:t>
            </a:r>
            <a:r>
              <a:rPr lang="fr-FR" altLang="fr-FR" b="1" smtClean="0">
                <a:solidFill>
                  <a:srgbClr val="000000"/>
                </a:solidFill>
                <a:cs typeface="Times New Roman" panose="02020603050405020304" pitchFamily="18" charset="0"/>
              </a:rPr>
              <a:t>isolés</a:t>
            </a:r>
            <a:r>
              <a:rPr lang="fr-FR" altLang="fr-FR" smtClean="0">
                <a:solidFill>
                  <a:srgbClr val="000000"/>
                </a:solidFill>
                <a:cs typeface="Times New Roman" panose="02020603050405020304" pitchFamily="18" charset="0"/>
              </a:rPr>
              <a:t> et éclatent </a:t>
            </a:r>
            <a:r>
              <a:rPr lang="fr-FR" altLang="fr-FR" b="1" smtClean="0">
                <a:solidFill>
                  <a:srgbClr val="000000"/>
                </a:solidFill>
                <a:cs typeface="Times New Roman" panose="02020603050405020304" pitchFamily="18" charset="0"/>
              </a:rPr>
              <a:t>en fin d’après-midi</a:t>
            </a:r>
            <a:r>
              <a:rPr lang="fr-FR" altLang="fr-FR" smtClean="0">
                <a:solidFill>
                  <a:srgbClr val="000000"/>
                </a:solidFill>
                <a:cs typeface="Times New Roman" panose="02020603050405020304" pitchFamily="18" charset="0"/>
              </a:rPr>
              <a:t> la plupart du temps. </a:t>
            </a:r>
          </a:p>
          <a:p>
            <a:pPr eaLnBrk="1" hangingPunct="1"/>
            <a:r>
              <a:rPr lang="fr-FR" altLang="fr-FR" smtClean="0">
                <a:solidFill>
                  <a:srgbClr val="000000"/>
                </a:solidFill>
                <a:cs typeface="Times New Roman" panose="02020603050405020304" pitchFamily="18" charset="0"/>
              </a:rPr>
              <a:t>Ils peuvent également se former dans les fronts </a:t>
            </a:r>
            <a:r>
              <a:rPr lang="fr-FR" altLang="fr-FR" b="1" smtClean="0">
                <a:solidFill>
                  <a:srgbClr val="000000"/>
                </a:solidFill>
                <a:cs typeface="Times New Roman" panose="02020603050405020304" pitchFamily="18" charset="0"/>
              </a:rPr>
              <a:t>froids </a:t>
            </a:r>
            <a:r>
              <a:rPr lang="fr-FR" altLang="fr-FR" smtClean="0">
                <a:solidFill>
                  <a:srgbClr val="000000"/>
                </a:solidFill>
                <a:cs typeface="Times New Roman" panose="02020603050405020304" pitchFamily="18" charset="0"/>
              </a:rPr>
              <a:t>des perturbations lorsque l’air chaud et humide est fortement soulevé par l’air froid qui le pousse. Ils forment dans ce cas une </a:t>
            </a:r>
            <a:r>
              <a:rPr lang="fr-FR" altLang="fr-FR" b="1" smtClean="0">
                <a:solidFill>
                  <a:srgbClr val="000000"/>
                </a:solidFill>
                <a:cs typeface="Times New Roman" panose="02020603050405020304" pitchFamily="18" charset="0"/>
              </a:rPr>
              <a:t>barrière </a:t>
            </a:r>
            <a:r>
              <a:rPr lang="fr-FR" altLang="fr-FR" smtClean="0">
                <a:solidFill>
                  <a:srgbClr val="000000"/>
                </a:solidFill>
                <a:cs typeface="Times New Roman" panose="02020603050405020304" pitchFamily="18" charset="0"/>
              </a:rPr>
              <a:t>de cumulonimbus noyée dans la masse. </a:t>
            </a:r>
          </a:p>
        </p:txBody>
      </p:sp>
    </p:spTree>
    <p:extLst>
      <p:ext uri="{BB962C8B-B14F-4D97-AF65-F5344CB8AC3E}">
        <p14:creationId xmlns:p14="http://schemas.microsoft.com/office/powerpoint/2010/main" val="18547378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2515">
                                            <p:txEl>
                                              <p:pRg st="0" end="0"/>
                                            </p:txEl>
                                          </p:spTgt>
                                        </p:tgtEl>
                                        <p:attrNameLst>
                                          <p:attrName>style.visibility</p:attrName>
                                        </p:attrNameLst>
                                      </p:cBhvr>
                                      <p:to>
                                        <p:strVal val="visible"/>
                                      </p:to>
                                    </p:set>
                                    <p:anim calcmode="lin" valueType="num">
                                      <p:cBhvr additive="base">
                                        <p:cTn id="7" dur="500" fill="hold"/>
                                        <p:tgtEl>
                                          <p:spTgt spid="1925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925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92515">
                                            <p:txEl>
                                              <p:pRg st="1" end="1"/>
                                            </p:txEl>
                                          </p:spTgt>
                                        </p:tgtEl>
                                        <p:attrNameLst>
                                          <p:attrName>style.visibility</p:attrName>
                                        </p:attrNameLst>
                                      </p:cBhvr>
                                      <p:to>
                                        <p:strVal val="visible"/>
                                      </p:to>
                                    </p:set>
                                    <p:anim calcmode="lin" valueType="num">
                                      <p:cBhvr additive="base">
                                        <p:cTn id="13" dur="500" fill="hold"/>
                                        <p:tgtEl>
                                          <p:spTgt spid="19251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9251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5" grpId="0" build="p"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1752600" y="228600"/>
            <a:ext cx="8686800" cy="914400"/>
          </a:xfrm>
          <a:effectLst>
            <a:outerShdw dist="28398" dir="1593903" algn="ctr" rotWithShape="0">
              <a:srgbClr val="FFFF00"/>
            </a:outerShdw>
          </a:effectLst>
        </p:spPr>
        <p:txBody>
          <a:bodyPr>
            <a:normAutofit fontScale="90000"/>
          </a:bodyPr>
          <a:lstStyle/>
          <a:p>
            <a:pPr eaLnBrk="1" hangingPunct="1"/>
            <a:r>
              <a:rPr lang="fr-FR" altLang="fr-FR" sz="3200" dirty="0" smtClean="0"/>
              <a:t>Bonus :</a:t>
            </a:r>
            <a:r>
              <a:rPr lang="fr-FR" altLang="fr-FR" sz="3200" dirty="0" smtClean="0"/>
              <a:t> </a:t>
            </a:r>
            <a:r>
              <a:rPr lang="fr-FR" altLang="fr-FR" sz="3200" dirty="0"/>
              <a:t>Les phénomènes dangereux pour les aéronefs</a:t>
            </a:r>
            <a:br>
              <a:rPr lang="fr-FR" altLang="fr-FR" sz="3200" dirty="0"/>
            </a:br>
            <a:r>
              <a:rPr lang="fr-FR" altLang="fr-FR" sz="3200" dirty="0"/>
              <a:t>5. L’orage</a:t>
            </a:r>
          </a:p>
        </p:txBody>
      </p:sp>
      <p:sp>
        <p:nvSpPr>
          <p:cNvPr id="254979" name="Rectangle 3"/>
          <p:cNvSpPr>
            <a:spLocks noGrp="1" noChangeArrowheads="1"/>
          </p:cNvSpPr>
          <p:nvPr>
            <p:ph type="body" idx="1"/>
          </p:nvPr>
        </p:nvSpPr>
        <p:spPr>
          <a:xfrm>
            <a:off x="1676400" y="2286000"/>
            <a:ext cx="8991600" cy="3124200"/>
          </a:xfrm>
          <a:effectLst>
            <a:outerShdw dist="28398" dir="1593903" algn="ctr" rotWithShape="0">
              <a:srgbClr val="FFFF00"/>
            </a:outerShdw>
          </a:effectLst>
        </p:spPr>
        <p:txBody>
          <a:bodyPr/>
          <a:lstStyle/>
          <a:p>
            <a:pPr eaLnBrk="1" hangingPunct="1"/>
            <a:r>
              <a:rPr lang="fr-FR" altLang="fr-FR" smtClean="0">
                <a:solidFill>
                  <a:srgbClr val="000000"/>
                </a:solidFill>
                <a:cs typeface="Times New Roman" panose="02020603050405020304" pitchFamily="18" charset="0"/>
              </a:rPr>
              <a:t>Leur force et leur fréquence diminuent lorsque l’on se déplace de l’équateur vers les pôles. </a:t>
            </a:r>
          </a:p>
          <a:p>
            <a:pPr eaLnBrk="1" hangingPunct="1"/>
            <a:r>
              <a:rPr lang="fr-FR" altLang="fr-FR" smtClean="0">
                <a:solidFill>
                  <a:srgbClr val="000000"/>
                </a:solidFill>
                <a:cs typeface="Times New Roman" panose="02020603050405020304" pitchFamily="18" charset="0"/>
              </a:rPr>
              <a:t>Ils y sont d’ailleurs inexistants car il n’y a ni la chaleur ni l’humidité nécessaire au développement des cumulonimbus .</a:t>
            </a:r>
            <a:r>
              <a:rPr lang="fr-FR" altLang="fr-FR" smtClean="0"/>
              <a:t> </a:t>
            </a:r>
          </a:p>
        </p:txBody>
      </p:sp>
    </p:spTree>
    <p:extLst>
      <p:ext uri="{BB962C8B-B14F-4D97-AF65-F5344CB8AC3E}">
        <p14:creationId xmlns:p14="http://schemas.microsoft.com/office/powerpoint/2010/main" val="29067132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54979">
                                            <p:txEl>
                                              <p:pRg st="0" end="0"/>
                                            </p:txEl>
                                          </p:spTgt>
                                        </p:tgtEl>
                                        <p:attrNameLst>
                                          <p:attrName>style.visibility</p:attrName>
                                        </p:attrNameLst>
                                      </p:cBhvr>
                                      <p:to>
                                        <p:strVal val="visible"/>
                                      </p:to>
                                    </p:set>
                                    <p:anim calcmode="lin" valueType="num">
                                      <p:cBhvr additive="base">
                                        <p:cTn id="7" dur="500" fill="hold"/>
                                        <p:tgtEl>
                                          <p:spTgt spid="25497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549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54979">
                                            <p:txEl>
                                              <p:pRg st="1" end="1"/>
                                            </p:txEl>
                                          </p:spTgt>
                                        </p:tgtEl>
                                        <p:attrNameLst>
                                          <p:attrName>style.visibility</p:attrName>
                                        </p:attrNameLst>
                                      </p:cBhvr>
                                      <p:to>
                                        <p:strVal val="visible"/>
                                      </p:to>
                                    </p:set>
                                    <p:anim calcmode="lin" valueType="num">
                                      <p:cBhvr additive="base">
                                        <p:cTn id="13" dur="500" fill="hold"/>
                                        <p:tgtEl>
                                          <p:spTgt spid="25497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54979">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79" grpId="0" build="p"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1752600" y="228600"/>
            <a:ext cx="8686800" cy="914400"/>
          </a:xfrm>
          <a:effectLst>
            <a:outerShdw dist="28398" dir="1593903" algn="ctr" rotWithShape="0">
              <a:srgbClr val="FFFF00"/>
            </a:outerShdw>
          </a:effectLst>
        </p:spPr>
        <p:txBody>
          <a:bodyPr>
            <a:normAutofit fontScale="90000"/>
          </a:bodyPr>
          <a:lstStyle/>
          <a:p>
            <a:pPr eaLnBrk="1" hangingPunct="1"/>
            <a:r>
              <a:rPr lang="fr-FR" altLang="fr-FR" sz="3200" dirty="0" smtClean="0"/>
              <a:t>Bonus :</a:t>
            </a:r>
            <a:r>
              <a:rPr lang="fr-FR" altLang="fr-FR" sz="3200" dirty="0" smtClean="0"/>
              <a:t> </a:t>
            </a:r>
            <a:r>
              <a:rPr lang="fr-FR" altLang="fr-FR" sz="3200" dirty="0"/>
              <a:t>Les phénomènes dangereux pour les aéronefs</a:t>
            </a:r>
            <a:br>
              <a:rPr lang="fr-FR" altLang="fr-FR" sz="3200" dirty="0"/>
            </a:br>
            <a:r>
              <a:rPr lang="fr-FR" altLang="fr-FR" sz="3200" dirty="0"/>
              <a:t>5. L’orage</a:t>
            </a:r>
          </a:p>
        </p:txBody>
      </p:sp>
      <p:sp>
        <p:nvSpPr>
          <p:cNvPr id="256003" name="Rectangle 3"/>
          <p:cNvSpPr>
            <a:spLocks noGrp="1" noChangeArrowheads="1"/>
          </p:cNvSpPr>
          <p:nvPr>
            <p:ph type="body" idx="1"/>
          </p:nvPr>
        </p:nvSpPr>
        <p:spPr>
          <a:xfrm>
            <a:off x="1828800" y="1905000"/>
            <a:ext cx="8610600" cy="4495800"/>
          </a:xfrm>
          <a:effectLst>
            <a:outerShdw dist="28398" dir="1593903" algn="ctr" rotWithShape="0">
              <a:srgbClr val="FFFF00"/>
            </a:outerShdw>
          </a:effectLst>
        </p:spPr>
        <p:txBody>
          <a:bodyPr/>
          <a:lstStyle/>
          <a:p>
            <a:pPr algn="just" eaLnBrk="1" hangingPunct="1"/>
            <a:r>
              <a:rPr lang="fr-FR" altLang="fr-FR" b="1" smtClean="0">
                <a:solidFill>
                  <a:srgbClr val="000000"/>
                </a:solidFill>
                <a:cs typeface="Times New Roman" panose="02020603050405020304" pitchFamily="18" charset="0"/>
              </a:rPr>
              <a:t>En fin d’orage, le cumulonimbus se désagrège</a:t>
            </a:r>
            <a:r>
              <a:rPr lang="fr-FR" altLang="fr-FR" smtClean="0">
                <a:solidFill>
                  <a:srgbClr val="000000"/>
                </a:solidFill>
                <a:cs typeface="Times New Roman" panose="02020603050405020304" pitchFamily="18" charset="0"/>
              </a:rPr>
              <a:t>.</a:t>
            </a:r>
          </a:p>
          <a:p>
            <a:pPr algn="just" eaLnBrk="1" hangingPunct="1"/>
            <a:r>
              <a:rPr lang="fr-FR" altLang="fr-FR" smtClean="0">
                <a:solidFill>
                  <a:srgbClr val="000000"/>
                </a:solidFill>
                <a:cs typeface="Times New Roman" panose="02020603050405020304" pitchFamily="18" charset="0"/>
              </a:rPr>
              <a:t>C’est un système si puissant qu’il est impossible de le régénérer comme dans le cas des autres nuages donnant lieu à des précipitations. </a:t>
            </a:r>
          </a:p>
          <a:p>
            <a:pPr eaLnBrk="1" hangingPunct="1"/>
            <a:r>
              <a:rPr lang="fr-FR" altLang="fr-FR" smtClean="0">
                <a:solidFill>
                  <a:srgbClr val="000000"/>
                </a:solidFill>
                <a:cs typeface="Times New Roman" panose="02020603050405020304" pitchFamily="18" charset="0"/>
              </a:rPr>
              <a:t>Leur durée va de </a:t>
            </a:r>
            <a:r>
              <a:rPr lang="fr-FR" altLang="fr-FR" b="1" smtClean="0">
                <a:solidFill>
                  <a:srgbClr val="000000"/>
                </a:solidFill>
                <a:cs typeface="Times New Roman" panose="02020603050405020304" pitchFamily="18" charset="0"/>
              </a:rPr>
              <a:t>quelques minutes à quelques dizaines de minutes</a:t>
            </a:r>
            <a:r>
              <a:rPr lang="fr-FR" altLang="fr-FR" smtClean="0">
                <a:solidFill>
                  <a:srgbClr val="000000"/>
                </a:solidFill>
                <a:cs typeface="Times New Roman" panose="02020603050405020304" pitchFamily="18" charset="0"/>
              </a:rPr>
              <a:t> mais les précipitations qui les accompagnent sont très violentes et très dangereuses pour les aéronefs.</a:t>
            </a:r>
            <a:r>
              <a:rPr lang="fr-FR" altLang="fr-FR" smtClean="0"/>
              <a:t> </a:t>
            </a:r>
          </a:p>
        </p:txBody>
      </p:sp>
    </p:spTree>
    <p:extLst>
      <p:ext uri="{BB962C8B-B14F-4D97-AF65-F5344CB8AC3E}">
        <p14:creationId xmlns:p14="http://schemas.microsoft.com/office/powerpoint/2010/main" val="8293916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56003">
                                            <p:txEl>
                                              <p:pRg st="0" end="0"/>
                                            </p:txEl>
                                          </p:spTgt>
                                        </p:tgtEl>
                                        <p:attrNameLst>
                                          <p:attrName>style.visibility</p:attrName>
                                        </p:attrNameLst>
                                      </p:cBhvr>
                                      <p:to>
                                        <p:strVal val="visible"/>
                                      </p:to>
                                    </p:set>
                                    <p:anim calcmode="lin" valueType="num">
                                      <p:cBhvr additive="base">
                                        <p:cTn id="7" dur="500" fill="hold"/>
                                        <p:tgtEl>
                                          <p:spTgt spid="2560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560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56003">
                                            <p:txEl>
                                              <p:pRg st="1" end="1"/>
                                            </p:txEl>
                                          </p:spTgt>
                                        </p:tgtEl>
                                        <p:attrNameLst>
                                          <p:attrName>style.visibility</p:attrName>
                                        </p:attrNameLst>
                                      </p:cBhvr>
                                      <p:to>
                                        <p:strVal val="visible"/>
                                      </p:to>
                                    </p:set>
                                    <p:anim calcmode="lin" valueType="num">
                                      <p:cBhvr additive="base">
                                        <p:cTn id="13" dur="500" fill="hold"/>
                                        <p:tgtEl>
                                          <p:spTgt spid="25600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5600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56003">
                                            <p:txEl>
                                              <p:pRg st="2" end="2"/>
                                            </p:txEl>
                                          </p:spTgt>
                                        </p:tgtEl>
                                        <p:attrNameLst>
                                          <p:attrName>style.visibility</p:attrName>
                                        </p:attrNameLst>
                                      </p:cBhvr>
                                      <p:to>
                                        <p:strVal val="visible"/>
                                      </p:to>
                                    </p:set>
                                    <p:anim calcmode="lin" valueType="num">
                                      <p:cBhvr additive="base">
                                        <p:cTn id="19" dur="500" fill="hold"/>
                                        <p:tgtEl>
                                          <p:spTgt spid="25600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5600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03"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600199" y="152399"/>
            <a:ext cx="9640455" cy="914400"/>
          </a:xfrm>
          <a:effectLst>
            <a:outerShdw dist="28398" dir="1593903" algn="ctr" rotWithShape="0">
              <a:srgbClr val="FFFF00"/>
            </a:outerShdw>
          </a:effectLst>
        </p:spPr>
        <p:txBody>
          <a:bodyPr>
            <a:normAutofit/>
          </a:bodyPr>
          <a:lstStyle/>
          <a:p>
            <a:pPr eaLnBrk="1" hangingPunct="1"/>
            <a:r>
              <a:rPr lang="fr-FR" altLang="fr-FR" sz="3200" dirty="0" smtClean="0"/>
              <a:t>3) L’atmosphère et la </a:t>
            </a:r>
            <a:r>
              <a:rPr lang="fr-FR" altLang="fr-FR" sz="3200" dirty="0"/>
              <a:t>pression atmosphérique</a:t>
            </a:r>
          </a:p>
        </p:txBody>
      </p:sp>
      <p:sp>
        <p:nvSpPr>
          <p:cNvPr id="215043" name="Rectangle 3"/>
          <p:cNvSpPr>
            <a:spLocks noGrp="1" noChangeArrowheads="1"/>
          </p:cNvSpPr>
          <p:nvPr>
            <p:ph type="body" idx="1"/>
          </p:nvPr>
        </p:nvSpPr>
        <p:spPr>
          <a:xfrm>
            <a:off x="1600200" y="1600200"/>
            <a:ext cx="4495800" cy="1828800"/>
          </a:xfrm>
          <a:effectLst>
            <a:outerShdw dist="28398" dir="1593903" algn="ctr" rotWithShape="0">
              <a:srgbClr val="FFFF00"/>
            </a:outerShdw>
          </a:effectLst>
        </p:spPr>
        <p:txBody>
          <a:bodyPr>
            <a:normAutofit fontScale="92500" lnSpcReduction="20000"/>
          </a:bodyPr>
          <a:lstStyle/>
          <a:p>
            <a:pPr algn="just" eaLnBrk="1" hangingPunct="1"/>
            <a:r>
              <a:rPr lang="fr-FR" altLang="fr-FR" sz="3600">
                <a:solidFill>
                  <a:srgbClr val="000000"/>
                </a:solidFill>
                <a:cs typeface="Times New Roman" panose="02020603050405020304" pitchFamily="18" charset="0"/>
              </a:rPr>
              <a:t>TORRICELLI, inventa </a:t>
            </a:r>
            <a:r>
              <a:rPr lang="fr-FR" altLang="fr-FR" sz="3600" b="1">
                <a:solidFill>
                  <a:srgbClr val="000000"/>
                </a:solidFill>
                <a:cs typeface="Times New Roman" panose="02020603050405020304" pitchFamily="18" charset="0"/>
              </a:rPr>
              <a:t>le baromètre</a:t>
            </a:r>
            <a:r>
              <a:rPr lang="fr-FR" altLang="fr-FR" sz="3600">
                <a:solidFill>
                  <a:srgbClr val="000000"/>
                </a:solidFill>
                <a:cs typeface="Times New Roman" panose="02020603050405020304" pitchFamily="18" charset="0"/>
              </a:rPr>
              <a:t> pour la mesurer.</a:t>
            </a:r>
            <a:endParaRPr lang="fr-FR" altLang="fr-FR" smtClean="0"/>
          </a:p>
        </p:txBody>
      </p:sp>
      <p:pic>
        <p:nvPicPr>
          <p:cNvPr id="2150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447800"/>
            <a:ext cx="4578350" cy="5181600"/>
          </a:xfrm>
          <a:prstGeom prst="rect">
            <a:avLst/>
          </a:prstGeom>
          <a:noFill/>
          <a:ln>
            <a:noFill/>
          </a:ln>
          <a:effectLst>
            <a:outerShdw dist="35921" dir="2700000" algn="ctr" rotWithShape="0">
              <a:srgbClr val="FFFF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45" name="Text Box 5"/>
          <p:cNvSpPr txBox="1">
            <a:spLocks noChangeArrowheads="1"/>
          </p:cNvSpPr>
          <p:nvPr/>
        </p:nvSpPr>
        <p:spPr bwMode="auto">
          <a:xfrm>
            <a:off x="1752600" y="3810001"/>
            <a:ext cx="4191000" cy="2289175"/>
          </a:xfrm>
          <a:prstGeom prst="rect">
            <a:avLst/>
          </a:prstGeom>
          <a:noFill/>
          <a:ln>
            <a:noFill/>
          </a:ln>
          <a:effectLst>
            <a:outerShdw dist="28398" dir="1593903" algn="ctr" rotWithShape="0">
              <a:srgbClr val="FFFF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buFontTx/>
              <a:buChar char="•"/>
            </a:pPr>
            <a:r>
              <a:rPr lang="fr-FR" altLang="fr-FR" sz="3600">
                <a:solidFill>
                  <a:srgbClr val="000000"/>
                </a:solidFill>
                <a:cs typeface="Times New Roman" panose="02020603050405020304" pitchFamily="18" charset="0"/>
              </a:rPr>
              <a:t> La valeur moyenne au niveau de la mer est de 1013 hPa soit 760 mmHg.</a:t>
            </a:r>
          </a:p>
        </p:txBody>
      </p:sp>
    </p:spTree>
    <p:extLst>
      <p:ext uri="{BB962C8B-B14F-4D97-AF65-F5344CB8AC3E}">
        <p14:creationId xmlns:p14="http://schemas.microsoft.com/office/powerpoint/2010/main" val="27973746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5043">
                                            <p:txEl>
                                              <p:pRg st="0" end="0"/>
                                            </p:txEl>
                                          </p:spTgt>
                                        </p:tgtEl>
                                        <p:attrNameLst>
                                          <p:attrName>style.visibility</p:attrName>
                                        </p:attrNameLst>
                                      </p:cBhvr>
                                      <p:to>
                                        <p:strVal val="visible"/>
                                      </p:to>
                                    </p:set>
                                    <p:anim calcmode="lin" valueType="num">
                                      <p:cBhvr additive="base">
                                        <p:cTn id="7" dur="500" fill="hold"/>
                                        <p:tgtEl>
                                          <p:spTgt spid="2150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150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15044"/>
                                        </p:tgtEl>
                                        <p:attrNameLst>
                                          <p:attrName>style.visibility</p:attrName>
                                        </p:attrNameLst>
                                      </p:cBhvr>
                                      <p:to>
                                        <p:strVal val="visible"/>
                                      </p:to>
                                    </p:set>
                                    <p:anim calcmode="lin" valueType="num">
                                      <p:cBhvr additive="base">
                                        <p:cTn id="13" dur="500" fill="hold"/>
                                        <p:tgtEl>
                                          <p:spTgt spid="215044"/>
                                        </p:tgtEl>
                                        <p:attrNameLst>
                                          <p:attrName>ppt_x</p:attrName>
                                        </p:attrNameLst>
                                      </p:cBhvr>
                                      <p:tavLst>
                                        <p:tav tm="0">
                                          <p:val>
                                            <p:strVal val="0-#ppt_w/2"/>
                                          </p:val>
                                        </p:tav>
                                        <p:tav tm="100000">
                                          <p:val>
                                            <p:strVal val="#ppt_x"/>
                                          </p:val>
                                        </p:tav>
                                      </p:tavLst>
                                    </p:anim>
                                    <p:anim calcmode="lin" valueType="num">
                                      <p:cBhvr additive="base">
                                        <p:cTn id="14" dur="500" fill="hold"/>
                                        <p:tgtEl>
                                          <p:spTgt spid="21504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15045">
                                            <p:txEl>
                                              <p:pRg st="0" end="0"/>
                                            </p:txEl>
                                          </p:spTgt>
                                        </p:tgtEl>
                                        <p:attrNameLst>
                                          <p:attrName>style.visibility</p:attrName>
                                        </p:attrNameLst>
                                      </p:cBhvr>
                                      <p:to>
                                        <p:strVal val="visible"/>
                                      </p:to>
                                    </p:set>
                                    <p:anim calcmode="lin" valueType="num">
                                      <p:cBhvr additive="base">
                                        <p:cTn id="19" dur="500" fill="hold"/>
                                        <p:tgtEl>
                                          <p:spTgt spid="215045">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1504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3" grpId="0" build="p" autoUpdateAnimBg="0"/>
      <p:bldP spid="215045"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209800" y="115455"/>
            <a:ext cx="8670636" cy="914400"/>
          </a:xfrm>
          <a:effectLst>
            <a:outerShdw dist="28398" dir="1593903" algn="ctr" rotWithShape="0">
              <a:srgbClr val="FFFF00"/>
            </a:outerShdw>
          </a:effectLst>
        </p:spPr>
        <p:txBody>
          <a:bodyPr>
            <a:normAutofit fontScale="90000"/>
          </a:bodyPr>
          <a:lstStyle/>
          <a:p>
            <a:pPr eaLnBrk="1" hangingPunct="1"/>
            <a:r>
              <a:rPr lang="fr-FR" altLang="fr-FR" sz="3200" dirty="0" smtClean="0"/>
              <a:t>3) L’atmosphère et la </a:t>
            </a:r>
            <a:r>
              <a:rPr lang="fr-FR" altLang="fr-FR" sz="3200" dirty="0"/>
              <a:t>pression atmosphérique</a:t>
            </a:r>
          </a:p>
        </p:txBody>
      </p:sp>
      <p:sp>
        <p:nvSpPr>
          <p:cNvPr id="216067" name="Rectangle 3"/>
          <p:cNvSpPr>
            <a:spLocks noGrp="1" noChangeArrowheads="1"/>
          </p:cNvSpPr>
          <p:nvPr>
            <p:ph type="body" idx="1"/>
          </p:nvPr>
        </p:nvSpPr>
        <p:spPr>
          <a:xfrm>
            <a:off x="1676400" y="1524000"/>
            <a:ext cx="8686800" cy="4724400"/>
          </a:xfrm>
          <a:effectLst>
            <a:outerShdw dist="28398" dir="1593903" algn="ctr" rotWithShape="0">
              <a:srgbClr val="FFFF00"/>
            </a:outerShdw>
          </a:effectLst>
        </p:spPr>
        <p:txBody>
          <a:bodyPr/>
          <a:lstStyle/>
          <a:p>
            <a:pPr algn="just" eaLnBrk="1" hangingPunct="1">
              <a:buFontTx/>
              <a:buNone/>
            </a:pPr>
            <a:r>
              <a:rPr lang="fr-FR" altLang="fr-FR" b="1" u="sng" smtClean="0">
                <a:solidFill>
                  <a:srgbClr val="000000"/>
                </a:solidFill>
                <a:cs typeface="Arial" panose="020B0604020202020204" pitchFamily="34" charset="0"/>
              </a:rPr>
              <a:t>Les variations de pression avec l’altitude</a:t>
            </a:r>
          </a:p>
          <a:p>
            <a:pPr algn="just" eaLnBrk="1" hangingPunct="1"/>
            <a:r>
              <a:rPr lang="fr-FR" altLang="fr-FR" smtClean="0">
                <a:solidFill>
                  <a:srgbClr val="000000"/>
                </a:solidFill>
                <a:cs typeface="Times New Roman" panose="02020603050405020304" pitchFamily="18" charset="0"/>
              </a:rPr>
              <a:t>Elle </a:t>
            </a:r>
            <a:r>
              <a:rPr lang="fr-FR" altLang="fr-FR" b="1" smtClean="0">
                <a:solidFill>
                  <a:srgbClr val="000000"/>
                </a:solidFill>
                <a:cs typeface="Times New Roman" panose="02020603050405020304" pitchFamily="18" charset="0"/>
              </a:rPr>
              <a:t>diminue</a:t>
            </a:r>
            <a:r>
              <a:rPr lang="fr-FR" altLang="fr-FR" smtClean="0">
                <a:solidFill>
                  <a:srgbClr val="000000"/>
                </a:solidFill>
                <a:cs typeface="Times New Roman" panose="02020603050405020304" pitchFamily="18" charset="0"/>
              </a:rPr>
              <a:t> lorsque l’on gagne de l’altitude. Elle suit une loi que l’on appelle la « loi du nivellement barométrique ».</a:t>
            </a:r>
          </a:p>
          <a:p>
            <a:pPr algn="just" eaLnBrk="1" hangingPunct="1"/>
            <a:r>
              <a:rPr lang="fr-FR" altLang="fr-FR" smtClean="0">
                <a:solidFill>
                  <a:srgbClr val="000000"/>
                </a:solidFill>
                <a:cs typeface="Times New Roman" panose="02020603050405020304" pitchFamily="18" charset="0"/>
              </a:rPr>
              <a:t>La diminution est </a:t>
            </a:r>
            <a:r>
              <a:rPr lang="fr-FR" altLang="fr-FR" b="1" smtClean="0">
                <a:solidFill>
                  <a:srgbClr val="000000"/>
                </a:solidFill>
                <a:cs typeface="Times New Roman" panose="02020603050405020304" pitchFamily="18" charset="0"/>
              </a:rPr>
              <a:t>plus rapide</a:t>
            </a:r>
            <a:r>
              <a:rPr lang="fr-FR" altLang="fr-FR" smtClean="0">
                <a:solidFill>
                  <a:srgbClr val="000000"/>
                </a:solidFill>
                <a:cs typeface="Times New Roman" panose="02020603050405020304" pitchFamily="18" charset="0"/>
              </a:rPr>
              <a:t> en basse altitude qu’en haute altitude. </a:t>
            </a:r>
          </a:p>
        </p:txBody>
      </p:sp>
    </p:spTree>
    <p:extLst>
      <p:ext uri="{BB962C8B-B14F-4D97-AF65-F5344CB8AC3E}">
        <p14:creationId xmlns:p14="http://schemas.microsoft.com/office/powerpoint/2010/main" val="16652521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6067">
                                            <p:txEl>
                                              <p:pRg st="0" end="0"/>
                                            </p:txEl>
                                          </p:spTgt>
                                        </p:tgtEl>
                                        <p:attrNameLst>
                                          <p:attrName>style.visibility</p:attrName>
                                        </p:attrNameLst>
                                      </p:cBhvr>
                                      <p:to>
                                        <p:strVal val="visible"/>
                                      </p:to>
                                    </p:set>
                                    <p:anim calcmode="lin" valueType="num">
                                      <p:cBhvr additive="base">
                                        <p:cTn id="7" dur="500" fill="hold"/>
                                        <p:tgtEl>
                                          <p:spTgt spid="21606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160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16067">
                                            <p:txEl>
                                              <p:pRg st="1" end="1"/>
                                            </p:txEl>
                                          </p:spTgt>
                                        </p:tgtEl>
                                        <p:attrNameLst>
                                          <p:attrName>style.visibility</p:attrName>
                                        </p:attrNameLst>
                                      </p:cBhvr>
                                      <p:to>
                                        <p:strVal val="visible"/>
                                      </p:to>
                                    </p:set>
                                    <p:anim calcmode="lin" valueType="num">
                                      <p:cBhvr additive="base">
                                        <p:cTn id="13" dur="500" fill="hold"/>
                                        <p:tgtEl>
                                          <p:spTgt spid="21606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1606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16067">
                                            <p:txEl>
                                              <p:pRg st="2" end="2"/>
                                            </p:txEl>
                                          </p:spTgt>
                                        </p:tgtEl>
                                        <p:attrNameLst>
                                          <p:attrName>style.visibility</p:attrName>
                                        </p:attrNameLst>
                                      </p:cBhvr>
                                      <p:to>
                                        <p:strVal val="visible"/>
                                      </p:to>
                                    </p:set>
                                    <p:anim calcmode="lin" valueType="num">
                                      <p:cBhvr additive="base">
                                        <p:cTn id="19" dur="500" fill="hold"/>
                                        <p:tgtEl>
                                          <p:spTgt spid="21606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1606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67" grpId="0" build="p" autoUpdateAnimBg="0"/>
    </p:bldLst>
  </p:timing>
</p:sld>
</file>

<file path=ppt/theme/theme1.xml><?xml version="1.0" encoding="utf-8"?>
<a:theme xmlns:a="http://schemas.openxmlformats.org/drawingml/2006/main" name="Brin">
  <a:themeElements>
    <a:clrScheme name="Bri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Override1.xml><?xml version="1.0" encoding="utf-8"?>
<a:themeOverride xmlns:a="http://schemas.openxmlformats.org/drawingml/2006/main">
  <a:clrScheme name="Bri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themeOverride>
</file>

<file path=docProps/app.xml><?xml version="1.0" encoding="utf-8"?>
<Properties xmlns="http://schemas.openxmlformats.org/officeDocument/2006/extended-properties" xmlns:vt="http://schemas.openxmlformats.org/officeDocument/2006/docPropsVTypes">
  <Template/>
  <TotalTime>386</TotalTime>
  <Words>3740</Words>
  <Application>Microsoft Office PowerPoint</Application>
  <PresentationFormat>Grand écran</PresentationFormat>
  <Paragraphs>588</Paragraphs>
  <Slides>77</Slides>
  <Notes>0</Notes>
  <HiddenSlides>0</HiddenSlides>
  <MMClips>0</MMClips>
  <ScaleCrop>false</ScaleCrop>
  <HeadingPairs>
    <vt:vector size="8" baseType="variant">
      <vt:variant>
        <vt:lpstr>Polices utilisées</vt:lpstr>
      </vt:variant>
      <vt:variant>
        <vt:i4>6</vt:i4>
      </vt:variant>
      <vt:variant>
        <vt:lpstr>Thème</vt:lpstr>
      </vt:variant>
      <vt:variant>
        <vt:i4>1</vt:i4>
      </vt:variant>
      <vt:variant>
        <vt:lpstr>Serveurs OLE incorporés</vt:lpstr>
      </vt:variant>
      <vt:variant>
        <vt:i4>1</vt:i4>
      </vt:variant>
      <vt:variant>
        <vt:lpstr>Titres des diapositives</vt:lpstr>
      </vt:variant>
      <vt:variant>
        <vt:i4>77</vt:i4>
      </vt:variant>
    </vt:vector>
  </HeadingPairs>
  <TitlesOfParts>
    <vt:vector size="85" baseType="lpstr">
      <vt:lpstr>Arial</vt:lpstr>
      <vt:lpstr>Century Gothic</vt:lpstr>
      <vt:lpstr>Open Sans</vt:lpstr>
      <vt:lpstr>Times New Roman</vt:lpstr>
      <vt:lpstr>Wingdings</vt:lpstr>
      <vt:lpstr>Wingdings 3</vt:lpstr>
      <vt:lpstr>Brin</vt:lpstr>
      <vt:lpstr>Image bitmap</vt:lpstr>
      <vt:lpstr>Météo : notions appliquées au vol libre</vt:lpstr>
      <vt:lpstr>Plan</vt:lpstr>
      <vt:lpstr>1 ) L’air, ce n’est pas du vide : c’est de la matière gazeuse</vt:lpstr>
      <vt:lpstr>I l’atmosphère 1. Composition de l’atmosphère</vt:lpstr>
      <vt:lpstr>2 ) L’eau dans tous ses états</vt:lpstr>
      <vt:lpstr>2 )Définition du nuage</vt:lpstr>
      <vt:lpstr>3) L’air a un poids, qui pèse sur nous</vt:lpstr>
      <vt:lpstr>3) L’atmosphère et la pression atmosphérique</vt:lpstr>
      <vt:lpstr>3) L’atmosphère et la pression atmosphérique</vt:lpstr>
      <vt:lpstr>3) L’atmosphère et la pression atmosphérique</vt:lpstr>
      <vt:lpstr>5 ) Le soleil, la terre et l’air</vt:lpstr>
      <vt:lpstr>5) La température Variations saisonnières</vt:lpstr>
      <vt:lpstr>6) Les vents locaux</vt:lpstr>
      <vt:lpstr>6) Les vents locaux</vt:lpstr>
      <vt:lpstr>7 )Evolution d’une bulle d’air qui monte</vt:lpstr>
      <vt:lpstr>7) LA STABILITE / L’INSTABILITE</vt:lpstr>
      <vt:lpstr>8 ) saturation  de l’air, formation d’un nuage</vt:lpstr>
      <vt:lpstr>8 ) saturation  de l’air, formation d’un nuage</vt:lpstr>
      <vt:lpstr>8) Les nuages</vt:lpstr>
      <vt:lpstr>8) Les nuages : résumé</vt:lpstr>
      <vt:lpstr>Présentation PowerPoint</vt:lpstr>
      <vt:lpstr>Une petite pause ?</vt:lpstr>
      <vt:lpstr>9) La pression atmosphérique</vt:lpstr>
      <vt:lpstr>9) La pression atmosphérique</vt:lpstr>
      <vt:lpstr>9) La pression atmosphérique</vt:lpstr>
      <vt:lpstr>9) La pression atmosphérique</vt:lpstr>
      <vt:lpstr>9) La pression atmosphérique</vt:lpstr>
      <vt:lpstr>9) Origine du vent</vt:lpstr>
      <vt:lpstr>9) Origine du vent</vt:lpstr>
      <vt:lpstr>9) Déviation du vent</vt:lpstr>
      <vt:lpstr>9) Les vents météo</vt:lpstr>
      <vt:lpstr>9) Le vent météo</vt:lpstr>
      <vt:lpstr>9) Les grands systèmes de vents</vt:lpstr>
      <vt:lpstr>9)Les grands systèmes de vents</vt:lpstr>
      <vt:lpstr>10) masse d’air</vt:lpstr>
      <vt:lpstr>10) Notion de masse d’air</vt:lpstr>
      <vt:lpstr>10) Notion de masse d’air</vt:lpstr>
      <vt:lpstr>10) Les différents types de masse d’air</vt:lpstr>
      <vt:lpstr>11) Les fronts : formation des perturbations</vt:lpstr>
      <vt:lpstr>11) Les fronts : formation des perturbations</vt:lpstr>
      <vt:lpstr>11) Les fronts : formation des perturbations</vt:lpstr>
      <vt:lpstr>Définition des fronts</vt:lpstr>
      <vt:lpstr>Définition: Les fronts </vt:lpstr>
      <vt:lpstr>FRONT CHAUD</vt:lpstr>
      <vt:lpstr>FRONT CHAUD</vt:lpstr>
      <vt:lpstr>FRONT CHAUD</vt:lpstr>
      <vt:lpstr>FRONT CHAUD</vt:lpstr>
      <vt:lpstr>FRONT FROID</vt:lpstr>
      <vt:lpstr>Présentation PowerPoint</vt:lpstr>
      <vt:lpstr>FRONT FROID</vt:lpstr>
      <vt:lpstr>FRONT FROID</vt:lpstr>
      <vt:lpstr>FRONT OCCLUS</vt:lpstr>
      <vt:lpstr>FRONT OCCLUS</vt:lpstr>
      <vt:lpstr>Récapitulatif</vt:lpstr>
      <vt:lpstr>Récapitulatif</vt:lpstr>
      <vt:lpstr>Vol</vt:lpstr>
      <vt:lpstr>CIRRUS (Ci) - 6 000 à 12 000 m d'altitude</vt:lpstr>
      <vt:lpstr>CIRRUS HOMOGENITUS - 8 000 m d'altitude</vt:lpstr>
      <vt:lpstr>CIRROCUMULUS (Cc) - 7 500 à 10 000 m d'altitude</vt:lpstr>
      <vt:lpstr>CIRROSTRATUS (Cs) - 5 000 à 9 000 m d'altitude</vt:lpstr>
      <vt:lpstr>ALTOCUMULUS (Ac) - 2 000 à 6 000 m d'altitude</vt:lpstr>
      <vt:lpstr>NIMBOSTRATUS (Ns) - 0 à 3 000 m d'altitude</vt:lpstr>
      <vt:lpstr>ALTOSTRATUS (As) - 2 000 à 5 000 m d'altitude</vt:lpstr>
      <vt:lpstr>STRATOCUMULUS (Sc) - 3 000 à 1 400 m d'altitude</vt:lpstr>
      <vt:lpstr>STRATUS (St) - 0 à 500 m d'altitude</vt:lpstr>
      <vt:lpstr>CUMULUS (Cu) - 300 à 1 600 m d'altitude</vt:lpstr>
      <vt:lpstr>CUMULONIMBUS (Cb) - 600 à 17 000 m d'altitude</vt:lpstr>
      <vt:lpstr>Interrogation</vt:lpstr>
      <vt:lpstr>QCM</vt:lpstr>
      <vt:lpstr>QCM</vt:lpstr>
      <vt:lpstr>Bibliographie</vt:lpstr>
      <vt:lpstr>11) Les fronts chauds</vt:lpstr>
      <vt:lpstr>11) Les fronts froids</vt:lpstr>
      <vt:lpstr>Bonus : Les phénomènes dangereux pour les aéronefs 5. L’orage</vt:lpstr>
      <vt:lpstr>Bonus : Les phénomènes dangereux pour les aéronefs 5. L’orage</vt:lpstr>
      <vt:lpstr>Bonus : Les phénomènes dangereux pour les aéronefs 5. L’orage</vt:lpstr>
      <vt:lpstr>Bonus : Les phénomènes dangereux pour les aéronefs 5. L’orage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Météo : notions appliquées au vol libre</dc:title>
  <dc:creator>GAVART Etienne</dc:creator>
  <cp:lastModifiedBy>GAVART Etienne</cp:lastModifiedBy>
  <cp:revision>29</cp:revision>
  <dcterms:created xsi:type="dcterms:W3CDTF">2021-02-10T20:00:46Z</dcterms:created>
  <dcterms:modified xsi:type="dcterms:W3CDTF">2021-02-11T17:50:30Z</dcterms:modified>
</cp:coreProperties>
</file>